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368" r:id="rId2"/>
    <p:sldId id="371" r:id="rId3"/>
    <p:sldId id="396" r:id="rId4"/>
    <p:sldId id="397" r:id="rId5"/>
    <p:sldId id="398" r:id="rId6"/>
    <p:sldId id="332" r:id="rId7"/>
    <p:sldId id="333" r:id="rId8"/>
    <p:sldId id="378" r:id="rId9"/>
    <p:sldId id="399" r:id="rId10"/>
    <p:sldId id="400" r:id="rId11"/>
    <p:sldId id="401" r:id="rId12"/>
    <p:sldId id="402" r:id="rId13"/>
    <p:sldId id="403" r:id="rId14"/>
    <p:sldId id="379" r:id="rId15"/>
    <p:sldId id="412" r:id="rId16"/>
    <p:sldId id="413" r:id="rId17"/>
    <p:sldId id="350" r:id="rId18"/>
    <p:sldId id="351" r:id="rId19"/>
    <p:sldId id="381" r:id="rId20"/>
    <p:sldId id="404" r:id="rId21"/>
    <p:sldId id="405" r:id="rId22"/>
    <p:sldId id="406" r:id="rId23"/>
    <p:sldId id="407" r:id="rId24"/>
    <p:sldId id="408" r:id="rId25"/>
    <p:sldId id="391" r:id="rId26"/>
    <p:sldId id="390" r:id="rId27"/>
    <p:sldId id="389" r:id="rId28"/>
    <p:sldId id="388" r:id="rId29"/>
    <p:sldId id="387" r:id="rId30"/>
    <p:sldId id="364" r:id="rId31"/>
    <p:sldId id="366" r:id="rId32"/>
    <p:sldId id="347" r:id="rId33"/>
    <p:sldId id="348" r:id="rId34"/>
    <p:sldId id="393" r:id="rId35"/>
    <p:sldId id="416" r:id="rId36"/>
    <p:sldId id="417" r:id="rId37"/>
    <p:sldId id="415" r:id="rId38"/>
  </p:sldIdLst>
  <p:sldSz cx="9144000" cy="6858000" type="screen4x3"/>
  <p:notesSz cx="6888163" cy="10020300"/>
  <p:defaultTextStyle>
    <a:defPPr>
      <a:defRPr lang="en-US"/>
    </a:defPPr>
    <a:lvl1pPr algn="l" rtl="0" eaLnBrk="0" fontAlgn="base" hangingPunct="0">
      <a:spcBef>
        <a:spcPct val="0"/>
      </a:spcBef>
      <a:spcAft>
        <a:spcPct val="0"/>
      </a:spcAft>
      <a:defRPr sz="2400" b="1" kern="1200">
        <a:solidFill>
          <a:schemeClr val="tx2"/>
        </a:solidFill>
        <a:latin typeface="Tahoma"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Tahoma"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Tahoma"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Tahoma"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Tahoma" pitchFamily="34" charset="0"/>
        <a:ea typeface="+mn-ea"/>
        <a:cs typeface="+mn-cs"/>
      </a:defRPr>
    </a:lvl5pPr>
    <a:lvl6pPr marL="2286000" algn="l" defTabSz="914400" rtl="0" eaLnBrk="1" latinLnBrk="0" hangingPunct="1">
      <a:defRPr sz="2400" b="1" kern="1200">
        <a:solidFill>
          <a:schemeClr val="tx2"/>
        </a:solidFill>
        <a:latin typeface="Tahoma" pitchFamily="34" charset="0"/>
        <a:ea typeface="+mn-ea"/>
        <a:cs typeface="+mn-cs"/>
      </a:defRPr>
    </a:lvl6pPr>
    <a:lvl7pPr marL="2743200" algn="l" defTabSz="914400" rtl="0" eaLnBrk="1" latinLnBrk="0" hangingPunct="1">
      <a:defRPr sz="2400" b="1" kern="1200">
        <a:solidFill>
          <a:schemeClr val="tx2"/>
        </a:solidFill>
        <a:latin typeface="Tahoma" pitchFamily="34" charset="0"/>
        <a:ea typeface="+mn-ea"/>
        <a:cs typeface="+mn-cs"/>
      </a:defRPr>
    </a:lvl7pPr>
    <a:lvl8pPr marL="3200400" algn="l" defTabSz="914400" rtl="0" eaLnBrk="1" latinLnBrk="0" hangingPunct="1">
      <a:defRPr sz="2400" b="1" kern="1200">
        <a:solidFill>
          <a:schemeClr val="tx2"/>
        </a:solidFill>
        <a:latin typeface="Tahoma" pitchFamily="34" charset="0"/>
        <a:ea typeface="+mn-ea"/>
        <a:cs typeface="+mn-cs"/>
      </a:defRPr>
    </a:lvl8pPr>
    <a:lvl9pPr marL="3657600" algn="l" defTabSz="914400" rtl="0" eaLnBrk="1" latinLnBrk="0" hangingPunct="1">
      <a:defRPr sz="2400" b="1" kern="1200">
        <a:solidFill>
          <a:schemeClr val="tx2"/>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26793-432F-E34D-8A8B-DCAD2D07EA8E}" v="2" dt="2023-10-07T15:23:28.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0" autoAdjust="0"/>
    <p:restoredTop sz="94626" autoAdjust="0"/>
  </p:normalViewPr>
  <p:slideViewPr>
    <p:cSldViewPr>
      <p:cViewPr varScale="1">
        <p:scale>
          <a:sx n="121" d="100"/>
          <a:sy n="121" d="100"/>
        </p:scale>
        <p:origin x="1904" y="16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1992"/>
    </p:cViewPr>
  </p:sorterViewPr>
  <p:notesViewPr>
    <p:cSldViewPr>
      <p:cViewPr varScale="1">
        <p:scale>
          <a:sx n="74" d="100"/>
          <a:sy n="74" d="100"/>
        </p:scale>
        <p:origin x="3384" y="6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2"/>
            <a:ext cx="2985622" cy="501576"/>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defRPr sz="1200" b="0">
                <a:solidFill>
                  <a:schemeClr val="tx1"/>
                </a:solidFill>
                <a:latin typeface="Times" charset="0"/>
              </a:defRPr>
            </a:lvl1pPr>
          </a:lstStyle>
          <a:p>
            <a:endParaRPr lang="en-GB"/>
          </a:p>
        </p:txBody>
      </p:sp>
      <p:sp>
        <p:nvSpPr>
          <p:cNvPr id="137219" name="Rectangle 3"/>
          <p:cNvSpPr>
            <a:spLocks noGrp="1" noChangeArrowheads="1"/>
          </p:cNvSpPr>
          <p:nvPr>
            <p:ph type="dt" sz="quarter" idx="1"/>
          </p:nvPr>
        </p:nvSpPr>
        <p:spPr bwMode="auto">
          <a:xfrm>
            <a:off x="3902541" y="2"/>
            <a:ext cx="2985622" cy="501576"/>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lgn="r">
              <a:defRPr sz="1200" b="0">
                <a:solidFill>
                  <a:schemeClr val="tx1"/>
                </a:solidFill>
                <a:latin typeface="Times" charset="0"/>
              </a:defRPr>
            </a:lvl1pPr>
          </a:lstStyle>
          <a:p>
            <a:endParaRPr lang="en-GB"/>
          </a:p>
        </p:txBody>
      </p:sp>
      <p:sp>
        <p:nvSpPr>
          <p:cNvPr id="137220" name="Rectangle 4"/>
          <p:cNvSpPr>
            <a:spLocks noGrp="1" noChangeArrowheads="1"/>
          </p:cNvSpPr>
          <p:nvPr>
            <p:ph type="ftr" sz="quarter" idx="2"/>
          </p:nvPr>
        </p:nvSpPr>
        <p:spPr bwMode="auto">
          <a:xfrm>
            <a:off x="0" y="9520327"/>
            <a:ext cx="2985622" cy="499973"/>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defRPr sz="1200" b="0">
                <a:solidFill>
                  <a:schemeClr val="tx1"/>
                </a:solidFill>
                <a:latin typeface="Times" charset="0"/>
              </a:defRPr>
            </a:lvl1pPr>
          </a:lstStyle>
          <a:p>
            <a:endParaRPr lang="en-GB"/>
          </a:p>
        </p:txBody>
      </p:sp>
      <p:sp>
        <p:nvSpPr>
          <p:cNvPr id="137221" name="Rectangle 5"/>
          <p:cNvSpPr>
            <a:spLocks noGrp="1" noChangeArrowheads="1"/>
          </p:cNvSpPr>
          <p:nvPr>
            <p:ph type="sldNum" sz="quarter" idx="3"/>
          </p:nvPr>
        </p:nvSpPr>
        <p:spPr bwMode="auto">
          <a:xfrm>
            <a:off x="3902541" y="9520327"/>
            <a:ext cx="2985622" cy="499973"/>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lgn="r">
              <a:defRPr sz="1200" b="0">
                <a:solidFill>
                  <a:schemeClr val="tx1"/>
                </a:solidFill>
                <a:latin typeface="Times" charset="0"/>
              </a:defRPr>
            </a:lvl1pPr>
          </a:lstStyle>
          <a:p>
            <a:fld id="{A680DF95-F778-4F28-BD7A-2DDC22CF6F87}" type="slidenum">
              <a:rPr lang="en-GB"/>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2985622" cy="501576"/>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defRPr sz="1200" b="0">
                <a:solidFill>
                  <a:schemeClr val="tx1"/>
                </a:solidFill>
                <a:latin typeface="Times" charset="0"/>
              </a:defRPr>
            </a:lvl1pPr>
          </a:lstStyle>
          <a:p>
            <a:endParaRPr lang="en-GB" altLang="en-GB"/>
          </a:p>
        </p:txBody>
      </p:sp>
      <p:sp>
        <p:nvSpPr>
          <p:cNvPr id="19459" name="Rectangle 3"/>
          <p:cNvSpPr>
            <a:spLocks noGrp="1" noChangeArrowheads="1"/>
          </p:cNvSpPr>
          <p:nvPr>
            <p:ph type="dt" idx="1"/>
          </p:nvPr>
        </p:nvSpPr>
        <p:spPr bwMode="auto">
          <a:xfrm>
            <a:off x="3902541" y="2"/>
            <a:ext cx="2985622" cy="501576"/>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lgn="r">
              <a:defRPr sz="1200" b="0">
                <a:solidFill>
                  <a:schemeClr val="tx1"/>
                </a:solidFill>
                <a:latin typeface="Times" charset="0"/>
              </a:defRPr>
            </a:lvl1pPr>
          </a:lstStyle>
          <a:p>
            <a:endParaRPr lang="en-GB" altLang="en-GB"/>
          </a:p>
        </p:txBody>
      </p:sp>
      <p:sp>
        <p:nvSpPr>
          <p:cNvPr id="19460" name="Rectangle 4"/>
          <p:cNvSpPr>
            <a:spLocks noGrp="1" noRot="1" noChangeAspect="1" noChangeArrowheads="1" noTextEdit="1"/>
          </p:cNvSpPr>
          <p:nvPr>
            <p:ph type="sldImg" idx="2"/>
          </p:nvPr>
        </p:nvSpPr>
        <p:spPr bwMode="auto">
          <a:xfrm>
            <a:off x="939800" y="750888"/>
            <a:ext cx="5011738" cy="3757612"/>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18530" y="4759364"/>
            <a:ext cx="5051105" cy="4509376"/>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p>
            <a:pPr lvl="0"/>
            <a:r>
              <a:rPr lang="en-GB" altLang="en-GB"/>
              <a:t>Click to edit Master text styles</a:t>
            </a:r>
          </a:p>
          <a:p>
            <a:pPr lvl="1"/>
            <a:r>
              <a:rPr lang="en-GB" altLang="en-GB"/>
              <a:t>Second level</a:t>
            </a:r>
          </a:p>
          <a:p>
            <a:pPr lvl="2"/>
            <a:r>
              <a:rPr lang="en-GB" altLang="en-GB"/>
              <a:t>Third level</a:t>
            </a:r>
          </a:p>
          <a:p>
            <a:pPr lvl="3"/>
            <a:r>
              <a:rPr lang="en-GB" altLang="en-GB"/>
              <a:t>Fourth level</a:t>
            </a:r>
          </a:p>
          <a:p>
            <a:pPr lvl="4"/>
            <a:r>
              <a:rPr lang="en-GB" altLang="en-GB"/>
              <a:t>Fifth level</a:t>
            </a:r>
          </a:p>
        </p:txBody>
      </p:sp>
      <p:sp>
        <p:nvSpPr>
          <p:cNvPr id="19462" name="Rectangle 6"/>
          <p:cNvSpPr>
            <a:spLocks noGrp="1" noChangeArrowheads="1"/>
          </p:cNvSpPr>
          <p:nvPr>
            <p:ph type="ftr" sz="quarter" idx="4"/>
          </p:nvPr>
        </p:nvSpPr>
        <p:spPr bwMode="auto">
          <a:xfrm>
            <a:off x="0" y="9520327"/>
            <a:ext cx="2985622" cy="499973"/>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defRPr sz="1200" b="0">
                <a:solidFill>
                  <a:schemeClr val="tx1"/>
                </a:solidFill>
                <a:latin typeface="Times" charset="0"/>
              </a:defRPr>
            </a:lvl1pPr>
          </a:lstStyle>
          <a:p>
            <a:endParaRPr lang="en-GB" altLang="en-GB"/>
          </a:p>
        </p:txBody>
      </p:sp>
      <p:sp>
        <p:nvSpPr>
          <p:cNvPr id="19463" name="Rectangle 7"/>
          <p:cNvSpPr>
            <a:spLocks noGrp="1" noChangeArrowheads="1"/>
          </p:cNvSpPr>
          <p:nvPr>
            <p:ph type="sldNum" sz="quarter" idx="5"/>
          </p:nvPr>
        </p:nvSpPr>
        <p:spPr bwMode="auto">
          <a:xfrm>
            <a:off x="3902541" y="9520327"/>
            <a:ext cx="2985622" cy="499973"/>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lgn="r">
              <a:defRPr sz="1200" b="0">
                <a:solidFill>
                  <a:schemeClr val="tx1"/>
                </a:solidFill>
                <a:latin typeface="Times" charset="0"/>
              </a:defRPr>
            </a:lvl1pPr>
          </a:lstStyle>
          <a:p>
            <a:fld id="{0CE5ED0A-DC62-4203-865B-93EE0A4192A3}" type="slidenum">
              <a:rPr lang="en-GB" altLang="en-GB"/>
              <a:pPr/>
              <a:t>‹#›</a:t>
            </a:fld>
            <a:endParaRPr lang="en-GB" alt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Hello, my name is Miles Mount and I used to be the Marketing Director of a medical equipment company based in Holland.  I have also set up companies in the UK and USA.</a:t>
            </a:r>
          </a:p>
          <a:p>
            <a:r>
              <a:rPr lang="en-GB" sz="1400" dirty="0">
                <a:latin typeface="Verdana" pitchFamily="34" charset="0"/>
                <a:ea typeface="Verdana" pitchFamily="34" charset="0"/>
              </a:rPr>
              <a:t>Today we will try and explain the difference between Marketing and Sales and give you a few tips on selling your product, at Trade Fairs and other venues.</a:t>
            </a:r>
          </a:p>
          <a:p>
            <a:endParaRPr lang="en-GB" dirty="0"/>
          </a:p>
          <a:p>
            <a:endParaRPr lang="en-GB" dirty="0"/>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1</a:t>
            </a:fld>
            <a:endParaRPr lang="en-GB" alt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In these days of Covid-19 we will be working much more on-line and Marketing should co-ordinate with Social Media to get the most effective market penetration.</a:t>
            </a:r>
          </a:p>
          <a:p>
            <a:r>
              <a:rPr lang="en-GB" sz="1400" dirty="0">
                <a:latin typeface="Verdana" pitchFamily="34" charset="0"/>
                <a:ea typeface="Verdana" pitchFamily="34" charset="0"/>
              </a:rPr>
              <a:t>A recognisable Brand is a great help in keeping your Company and Product in front of people.  </a:t>
            </a:r>
          </a:p>
          <a:p>
            <a:r>
              <a:rPr lang="en-GB" sz="1400" dirty="0">
                <a:latin typeface="Verdana" pitchFamily="34" charset="0"/>
                <a:ea typeface="Verdana" pitchFamily="34" charset="0"/>
              </a:rPr>
              <a:t>Think of the recognisable logos and slogans you know.</a:t>
            </a:r>
          </a:p>
          <a:p>
            <a:r>
              <a:rPr lang="en-GB" sz="1400" dirty="0">
                <a:latin typeface="Verdana" pitchFamily="34" charset="0"/>
                <a:ea typeface="Verdana" pitchFamily="34" charset="0"/>
              </a:rPr>
              <a:t>Nike – </a:t>
            </a:r>
            <a:r>
              <a:rPr lang="en-GB" sz="1400" b="1" dirty="0">
                <a:latin typeface="Verdana" pitchFamily="34" charset="0"/>
                <a:ea typeface="Verdana" pitchFamily="34" charset="0"/>
              </a:rPr>
              <a:t>Just Do It</a:t>
            </a:r>
            <a:r>
              <a:rPr lang="en-GB" sz="1400" dirty="0">
                <a:latin typeface="Verdana" pitchFamily="34" charset="0"/>
                <a:ea typeface="Verdana" pitchFamily="34" charset="0"/>
              </a:rPr>
              <a:t>.</a:t>
            </a:r>
          </a:p>
          <a:p>
            <a:r>
              <a:rPr lang="en-GB" sz="1400" dirty="0">
                <a:latin typeface="Verdana" pitchFamily="34" charset="0"/>
                <a:ea typeface="Verdana" pitchFamily="34" charset="0"/>
              </a:rPr>
              <a:t>Apple – Think Different.</a:t>
            </a:r>
          </a:p>
          <a:p>
            <a:r>
              <a:rPr lang="en-GB" sz="1400" dirty="0">
                <a:latin typeface="Verdana" pitchFamily="34" charset="0"/>
                <a:ea typeface="Verdana" pitchFamily="34" charset="0"/>
              </a:rPr>
              <a:t>Wendy's – Where's the Beef?</a:t>
            </a:r>
          </a:p>
          <a:p>
            <a:r>
              <a:rPr lang="en-GB" sz="1400" dirty="0">
                <a:latin typeface="Verdana" pitchFamily="34" charset="0"/>
                <a:ea typeface="Verdana" pitchFamily="34" charset="0"/>
              </a:rPr>
              <a:t>L'Oreal – Because You're Worth It.</a:t>
            </a:r>
          </a:p>
          <a:p>
            <a:r>
              <a:rPr lang="en-GB" sz="1400" dirty="0">
                <a:latin typeface="Verdana" pitchFamily="34" charset="0"/>
                <a:ea typeface="Verdana" pitchFamily="34" charset="0"/>
              </a:rPr>
              <a:t>M&amp;Ms – Melts in Your Mouth, Not in Your Hands.</a:t>
            </a:r>
          </a:p>
          <a:p>
            <a:r>
              <a:rPr lang="en-GB" sz="1400" dirty="0">
                <a:latin typeface="Verdana" pitchFamily="34" charset="0"/>
                <a:ea typeface="Verdana" pitchFamily="34" charset="0"/>
              </a:rPr>
              <a:t>De Beers – </a:t>
            </a:r>
            <a:r>
              <a:rPr lang="en-GB" sz="1400" b="1" dirty="0">
                <a:latin typeface="Verdana" pitchFamily="34" charset="0"/>
                <a:ea typeface="Verdana" pitchFamily="34" charset="0"/>
              </a:rPr>
              <a:t>A Diamond is Forever</a:t>
            </a:r>
            <a:r>
              <a:rPr lang="en-GB" sz="1400" dirty="0">
                <a:latin typeface="Verdana" pitchFamily="34" charset="0"/>
                <a:ea typeface="Verdana" pitchFamily="34" charset="0"/>
              </a:rPr>
              <a:t>.</a:t>
            </a:r>
          </a:p>
          <a:p>
            <a:endParaRPr lang="en-GB" dirty="0">
              <a:latin typeface="Verdana" pitchFamily="34" charset="0"/>
              <a:ea typeface="Verdana" pitchFamily="34" charset="0"/>
            </a:endParaRP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10</a:t>
            </a:fld>
            <a:endParaRPr lang="en-GB" alt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Marketing strategy.  </a:t>
            </a:r>
          </a:p>
          <a:p>
            <a:r>
              <a:rPr lang="en-GB" sz="1400" dirty="0">
                <a:latin typeface="Verdana" pitchFamily="34" charset="0"/>
                <a:ea typeface="Verdana" pitchFamily="34" charset="0"/>
              </a:rPr>
              <a:t>You must decide where you want to go before you set off.</a:t>
            </a:r>
          </a:p>
          <a:p>
            <a:r>
              <a:rPr lang="en-GB" sz="1400" dirty="0">
                <a:latin typeface="Verdana" pitchFamily="34" charset="0"/>
                <a:ea typeface="Verdana" pitchFamily="34" charset="0"/>
              </a:rPr>
              <a:t>Monitor your progress and if you hit a traffic jam, or any other problems, then you may consider changing your route, or even your final destination.  </a:t>
            </a:r>
          </a:p>
          <a:p>
            <a:r>
              <a:rPr lang="en-GB" sz="1400" dirty="0">
                <a:latin typeface="Verdana" pitchFamily="34" charset="0"/>
                <a:ea typeface="Verdana" pitchFamily="34" charset="0"/>
              </a:rPr>
              <a:t>It is permissible to change your product to suit changes in the market, or if your original market research was wrong.</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11</a:t>
            </a:fld>
            <a:endParaRPr lang="en-GB"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The Marketing and Sales teams must work closely together.</a:t>
            </a:r>
          </a:p>
          <a:p>
            <a:r>
              <a:rPr lang="en-GB" sz="1400" dirty="0">
                <a:latin typeface="Verdana" pitchFamily="34" charset="0"/>
                <a:ea typeface="Verdana" pitchFamily="34" charset="0"/>
              </a:rPr>
              <a:t>If a product is not selling and you cannot devise a strategy to make it sell, then consider additional, or changed, products.</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12</a:t>
            </a:fld>
            <a:endParaRPr lang="en-GB" alt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Keep reviewing the progress and make changes as necessary.  </a:t>
            </a:r>
          </a:p>
          <a:p>
            <a:r>
              <a:rPr lang="en-GB" sz="1400" dirty="0">
                <a:latin typeface="Verdana" pitchFamily="34" charset="0"/>
                <a:ea typeface="Verdana" pitchFamily="34" charset="0"/>
              </a:rPr>
              <a:t>Experiment with different advertising and sales techniques to find what works best.</a:t>
            </a:r>
          </a:p>
          <a:p>
            <a:endParaRPr lang="en-GB" sz="1400" dirty="0">
              <a:latin typeface="Verdana" pitchFamily="34" charset="0"/>
              <a:ea typeface="Verdana" pitchFamily="34" charset="0"/>
            </a:endParaRPr>
          </a:p>
          <a:p>
            <a:r>
              <a:rPr lang="en-GB" sz="1400" dirty="0">
                <a:solidFill>
                  <a:srgbClr val="FF0000"/>
                </a:solidFill>
                <a:latin typeface="Verdana" pitchFamily="34" charset="0"/>
                <a:ea typeface="Verdana" pitchFamily="34" charset="0"/>
              </a:rPr>
              <a:t>Explain unconditional money back guarantee in USA</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13</a:t>
            </a:fld>
            <a:endParaRPr lang="en-GB" alt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463B1-61FF-4333-A061-B6732AD55BF9}" type="slidenum">
              <a:rPr lang="en-GB" altLang="en-GB"/>
              <a:pPr/>
              <a:t>14</a:t>
            </a:fld>
            <a:endParaRPr lang="en-GB" altLang="en-GB"/>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GB" sz="1400" dirty="0">
                <a:latin typeface="Verdana" pitchFamily="34" charset="0"/>
                <a:ea typeface="Verdana" pitchFamily="34" charset="0"/>
              </a:rPr>
              <a:t>Sales.</a:t>
            </a:r>
          </a:p>
          <a:p>
            <a:r>
              <a:rPr lang="en-GB" sz="1400" dirty="0">
                <a:latin typeface="Verdana" pitchFamily="34" charset="0"/>
                <a:ea typeface="Verdana" pitchFamily="34" charset="0"/>
              </a:rPr>
              <a:t>Your main sales opportunities are at School and at a variety of Trade Fairs, particularly the LEAP ones at the Merrion Centre.</a:t>
            </a:r>
          </a:p>
          <a:p>
            <a:r>
              <a:rPr lang="en-GB" sz="1400" dirty="0">
                <a:latin typeface="Verdana" pitchFamily="34" charset="0"/>
                <a:ea typeface="Verdana" pitchFamily="34" charset="0"/>
              </a:rPr>
              <a:t>Saturday December 3</a:t>
            </a:r>
            <a:r>
              <a:rPr lang="en-GB" sz="1400" baseline="30000" dirty="0">
                <a:latin typeface="Verdana" pitchFamily="34" charset="0"/>
                <a:ea typeface="Verdana" pitchFamily="34" charset="0"/>
              </a:rPr>
              <a:t>rd</a:t>
            </a:r>
            <a:r>
              <a:rPr lang="en-GB" sz="1400" dirty="0">
                <a:latin typeface="Verdana" pitchFamily="34" charset="0"/>
                <a:ea typeface="Verdana" pitchFamily="34" charset="0"/>
              </a:rPr>
              <a:t> 2022</a:t>
            </a:r>
          </a:p>
          <a:p>
            <a:r>
              <a:rPr lang="en-GB" sz="1400" dirty="0">
                <a:latin typeface="Verdana" pitchFamily="34" charset="0"/>
                <a:ea typeface="Verdana" pitchFamily="34" charset="0"/>
              </a:rPr>
              <a:t>Saturday February 4</a:t>
            </a:r>
            <a:r>
              <a:rPr lang="en-GB" sz="1400" baseline="30000" dirty="0">
                <a:latin typeface="Verdana" pitchFamily="34" charset="0"/>
                <a:ea typeface="Verdana" pitchFamily="34" charset="0"/>
              </a:rPr>
              <a:t>th</a:t>
            </a:r>
            <a:r>
              <a:rPr lang="en-GB" sz="1400" dirty="0">
                <a:latin typeface="Verdana" pitchFamily="34" charset="0"/>
                <a:ea typeface="Verdana" pitchFamily="34" charset="0"/>
              </a:rPr>
              <a:t> 2023</a:t>
            </a:r>
          </a:p>
        </p:txBody>
      </p:sp>
    </p:spTree>
    <p:extLst>
      <p:ext uri="{BB962C8B-B14F-4D97-AF65-F5344CB8AC3E}">
        <p14:creationId xmlns:p14="http://schemas.microsoft.com/office/powerpoint/2010/main" val="3782909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463B1-61FF-4333-A061-B6732AD55BF9}" type="slidenum">
              <a:rPr lang="en-GB" altLang="en-GB"/>
              <a:pPr/>
              <a:t>15</a:t>
            </a:fld>
            <a:endParaRPr lang="en-GB" altLang="en-GB"/>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GB" dirty="0"/>
          </a:p>
          <a:p>
            <a:r>
              <a:rPr lang="en-GB" sz="1400" dirty="0">
                <a:latin typeface="Verdana" pitchFamily="34" charset="0"/>
                <a:ea typeface="Verdana" pitchFamily="34" charset="0"/>
              </a:rPr>
              <a:t>In this covid-19 year there may have to be more virtual sales opportunities.  Sell online as well as Trade Fairs.</a:t>
            </a:r>
          </a:p>
        </p:txBody>
      </p:sp>
    </p:spTree>
    <p:extLst>
      <p:ext uri="{BB962C8B-B14F-4D97-AF65-F5344CB8AC3E}">
        <p14:creationId xmlns:p14="http://schemas.microsoft.com/office/powerpoint/2010/main" val="3782909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463B1-61FF-4333-A061-B6732AD55BF9}" type="slidenum">
              <a:rPr lang="en-GB" altLang="en-GB"/>
              <a:pPr/>
              <a:t>16</a:t>
            </a:fld>
            <a:endParaRPr lang="en-GB" altLang="en-GB"/>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GB" sz="1400" dirty="0">
                <a:latin typeface="Verdana" pitchFamily="34" charset="0"/>
                <a:ea typeface="Verdana" pitchFamily="34" charset="0"/>
              </a:rPr>
              <a:t>There are examples of previous years Trade Stands on the LEAP website.</a:t>
            </a:r>
          </a:p>
          <a:p>
            <a:r>
              <a:rPr lang="en-GB" sz="1400" dirty="0">
                <a:latin typeface="Verdana" pitchFamily="34" charset="0"/>
                <a:ea typeface="Verdana" pitchFamily="34" charset="0"/>
              </a:rPr>
              <a:t>Read the guidelines on what we expect to be on your Trade Stand.</a:t>
            </a:r>
          </a:p>
        </p:txBody>
      </p:sp>
    </p:spTree>
    <p:extLst>
      <p:ext uri="{BB962C8B-B14F-4D97-AF65-F5344CB8AC3E}">
        <p14:creationId xmlns:p14="http://schemas.microsoft.com/office/powerpoint/2010/main" val="378290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E0F95-F147-4C84-A323-AE142B605A13}" type="slidenum">
              <a:rPr lang="en-GB" altLang="en-GB"/>
              <a:pPr/>
              <a:t>17</a:t>
            </a:fld>
            <a:endParaRPr lang="en-GB" altLang="en-GB"/>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GB" sz="1400" dirty="0">
                <a:latin typeface="Verdana" pitchFamily="34" charset="0"/>
                <a:ea typeface="Verdana" pitchFamily="34" charset="0"/>
              </a:rPr>
              <a:t>It always surprises us at LEAP the number of Companies that don’t read the guidelines and therefore are marked down by the judges.</a:t>
            </a:r>
          </a:p>
          <a:p>
            <a:r>
              <a:rPr lang="en-GB" sz="1400" dirty="0">
                <a:latin typeface="Verdana" pitchFamily="34" charset="0"/>
                <a:ea typeface="Verdana" pitchFamily="34" charset="0"/>
              </a:rPr>
              <a:t>Make sure the judges have access to your folder with business plan, minutes of meetings and financial information.</a:t>
            </a:r>
          </a:p>
          <a:p>
            <a:r>
              <a:rPr lang="en-GB" sz="1400" dirty="0">
                <a:latin typeface="Verdana" pitchFamily="34" charset="0"/>
                <a:ea typeface="Verdana" pitchFamily="34" charset="0"/>
              </a:rPr>
              <a:t>Also make the judges aware of any press or media coverage you may have had.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E66AF-DB4A-4A6F-B39F-5F880CA64BFF}" type="slidenum">
              <a:rPr lang="en-GB" altLang="en-GB"/>
              <a:pPr/>
              <a:t>18</a:t>
            </a:fld>
            <a:endParaRPr lang="en-GB" altLang="en-GB"/>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GB" sz="1400" dirty="0">
                <a:latin typeface="Verdana" pitchFamily="34" charset="0"/>
                <a:ea typeface="Verdana" pitchFamily="34" charset="0"/>
              </a:rPr>
              <a:t>Make sure your stand is visually attractive, and that all the sales people are well presented and not looking bored or otherwise occupied.</a:t>
            </a:r>
          </a:p>
          <a:p>
            <a:r>
              <a:rPr lang="en-GB" sz="1400" dirty="0">
                <a:latin typeface="Verdana" pitchFamily="34" charset="0"/>
                <a:ea typeface="Verdana" pitchFamily="34" charset="0"/>
              </a:rPr>
              <a:t>Is it obvious what you are selling?</a:t>
            </a:r>
          </a:p>
          <a:p>
            <a:r>
              <a:rPr lang="en-GB" sz="1400" dirty="0">
                <a:latin typeface="Verdana" pitchFamily="34" charset="0"/>
                <a:ea typeface="Verdana" pitchFamily="34" charset="0"/>
              </a:rPr>
              <a:t>Is the price of the goods clearly shown?</a:t>
            </a:r>
          </a:p>
          <a:p>
            <a:r>
              <a:rPr lang="en-GB" sz="1400" dirty="0">
                <a:latin typeface="Verdana" pitchFamily="34" charset="0"/>
                <a:ea typeface="Verdana" pitchFamily="34" charset="0"/>
              </a:rPr>
              <a:t>Remember that enthusiasm is infectious and a smile costs nothing.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19</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Of course you would never look at your phone rather than speak to a customer.</a:t>
            </a:r>
          </a:p>
          <a:p>
            <a:r>
              <a:rPr lang="en-GB" sz="1400" dirty="0">
                <a:latin typeface="Verdana" pitchFamily="34" charset="0"/>
                <a:ea typeface="Verdana" pitchFamily="34" charset="0"/>
              </a:rPr>
              <a:t>You may be hungry and thirsty, but the stand is not the place to have your refreshments.</a:t>
            </a:r>
          </a:p>
        </p:txBody>
      </p:sp>
    </p:spTree>
    <p:extLst>
      <p:ext uri="{BB962C8B-B14F-4D97-AF65-F5344CB8AC3E}">
        <p14:creationId xmlns:p14="http://schemas.microsoft.com/office/powerpoint/2010/main" val="38130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Marketing </a:t>
            </a:r>
            <a:r>
              <a:rPr lang="en-GB" sz="1400" dirty="0" err="1">
                <a:latin typeface="Verdana" pitchFamily="34" charset="0"/>
                <a:ea typeface="Verdana" pitchFamily="34" charset="0"/>
              </a:rPr>
              <a:t>vs</a:t>
            </a:r>
            <a:r>
              <a:rPr lang="en-GB" sz="1400" dirty="0">
                <a:latin typeface="Verdana" pitchFamily="34" charset="0"/>
                <a:ea typeface="Verdana" pitchFamily="34" charset="0"/>
              </a:rPr>
              <a:t> Sales</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2</a:t>
            </a:fld>
            <a:endParaRPr lang="en-GB" alt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20</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Many companies use a themed t-shirt as a uniform, or if you are selling clothes, maybe the stand staff should wear examples.</a:t>
            </a:r>
          </a:p>
          <a:p>
            <a:r>
              <a:rPr lang="en-GB" sz="1400" dirty="0">
                <a:latin typeface="Verdana" pitchFamily="34" charset="0"/>
                <a:ea typeface="Verdana" pitchFamily="34" charset="0"/>
              </a:rPr>
              <a:t>If we have live Trade Fairs in winter be aware that it may be cold and therefore wear appropriate clothing.  Someone who is frozen blue does not really look their best!</a:t>
            </a:r>
          </a:p>
        </p:txBody>
      </p:sp>
    </p:spTree>
    <p:extLst>
      <p:ext uri="{BB962C8B-B14F-4D97-AF65-F5344CB8AC3E}">
        <p14:creationId xmlns:p14="http://schemas.microsoft.com/office/powerpoint/2010/main" val="381305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21</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I don’t care how tired you are from the night before, or all the studying you have been doing, you must appear eager and awake for the customers.</a:t>
            </a:r>
          </a:p>
        </p:txBody>
      </p:sp>
    </p:spTree>
    <p:extLst>
      <p:ext uri="{BB962C8B-B14F-4D97-AF65-F5344CB8AC3E}">
        <p14:creationId xmlns:p14="http://schemas.microsoft.com/office/powerpoint/2010/main" val="381305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22</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It is a good idea to have a stand rota so no-one is on duty for too long.  If you look bored you will not get many sales!</a:t>
            </a:r>
          </a:p>
        </p:txBody>
      </p:sp>
    </p:spTree>
    <p:extLst>
      <p:ext uri="{BB962C8B-B14F-4D97-AF65-F5344CB8AC3E}">
        <p14:creationId xmlns:p14="http://schemas.microsoft.com/office/powerpoint/2010/main" val="381305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23</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We all know that your Company and its members are the most popular in the school and that all your friends want to come to your stand.  That is great if they are buying, but it is also easy to put customers off and scare them away.</a:t>
            </a:r>
          </a:p>
        </p:txBody>
      </p:sp>
    </p:spTree>
    <p:extLst>
      <p:ext uri="{BB962C8B-B14F-4D97-AF65-F5344CB8AC3E}">
        <p14:creationId xmlns:p14="http://schemas.microsoft.com/office/powerpoint/2010/main" val="381305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24</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Of course, there are many ways that we can put customers off buying!  - but the object of the exercise is to attract potential customers and convert their interest into sales and profit.</a:t>
            </a:r>
          </a:p>
        </p:txBody>
      </p:sp>
    </p:spTree>
    <p:extLst>
      <p:ext uri="{BB962C8B-B14F-4D97-AF65-F5344CB8AC3E}">
        <p14:creationId xmlns:p14="http://schemas.microsoft.com/office/powerpoint/2010/main" val="38130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25</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So!  That is enough about what not to do, now lets be positive and see what the Right attitude is.</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Be smartly dressed.</a:t>
            </a:r>
          </a:p>
        </p:txBody>
      </p:sp>
    </p:spTree>
    <p:extLst>
      <p:ext uri="{BB962C8B-B14F-4D97-AF65-F5344CB8AC3E}">
        <p14:creationId xmlns:p14="http://schemas.microsoft.com/office/powerpoint/2010/main" val="2817520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26</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Be enthusiastic and welcoming.  </a:t>
            </a:r>
          </a:p>
          <a:p>
            <a:r>
              <a:rPr lang="en-GB" sz="1400" dirty="0">
                <a:latin typeface="Verdana" pitchFamily="34" charset="0"/>
                <a:ea typeface="Verdana" pitchFamily="34" charset="0"/>
              </a:rPr>
              <a:t>A smile costs nothing and is your best sales tool.</a:t>
            </a:r>
          </a:p>
        </p:txBody>
      </p:sp>
    </p:spTree>
    <p:extLst>
      <p:ext uri="{BB962C8B-B14F-4D97-AF65-F5344CB8AC3E}">
        <p14:creationId xmlns:p14="http://schemas.microsoft.com/office/powerpoint/2010/main" val="149127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27</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Try to ask open questions that do not get a one word or negative response.</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I’m afraid that my usual reply to a salesperson in a shop who says “Can I help you” </a:t>
            </a:r>
          </a:p>
          <a:p>
            <a:r>
              <a:rPr lang="en-GB" sz="1400" dirty="0">
                <a:latin typeface="Verdana" pitchFamily="34" charset="0"/>
                <a:ea typeface="Verdana" pitchFamily="34" charset="0"/>
              </a:rPr>
              <a:t>is “No thanks, I’m just browsing”</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Engage the customer in conversation</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Is this for you or your daughter?</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Do you prefer the red or the green?</a:t>
            </a:r>
            <a:endParaRPr lang="en-GB" dirty="0">
              <a:latin typeface="Verdana" pitchFamily="34" charset="0"/>
              <a:ea typeface="Verdana" pitchFamily="34" charset="0"/>
            </a:endParaRPr>
          </a:p>
        </p:txBody>
      </p:sp>
    </p:spTree>
    <p:extLst>
      <p:ext uri="{BB962C8B-B14F-4D97-AF65-F5344CB8AC3E}">
        <p14:creationId xmlns:p14="http://schemas.microsoft.com/office/powerpoint/2010/main" val="3175644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28</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Did I mention it is a good idea to smile?</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If one of your colleagues manages to sell more than anyone else then learn from that person.</a:t>
            </a:r>
          </a:p>
          <a:p>
            <a:endParaRPr lang="en-GB" dirty="0">
              <a:latin typeface="Verdana" pitchFamily="34" charset="0"/>
              <a:ea typeface="Verdana" pitchFamily="34" charset="0"/>
            </a:endParaRPr>
          </a:p>
        </p:txBody>
      </p:sp>
    </p:spTree>
    <p:extLst>
      <p:ext uri="{BB962C8B-B14F-4D97-AF65-F5344CB8AC3E}">
        <p14:creationId xmlns:p14="http://schemas.microsoft.com/office/powerpoint/2010/main" val="192513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679-9ABF-4CF7-AA92-5045F42D5B3C}" type="slidenum">
              <a:rPr lang="en-GB" altLang="en-GB"/>
              <a:pPr/>
              <a:t>29</a:t>
            </a:fld>
            <a:endParaRPr lang="en-GB" alt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sz="1400" dirty="0">
                <a:latin typeface="Verdana" pitchFamily="34" charset="0"/>
                <a:ea typeface="Verdana" pitchFamily="34" charset="0"/>
              </a:rPr>
              <a:t>You must encourage the customer to Trust you.  Always be honest and never lie to a customer.</a:t>
            </a:r>
          </a:p>
          <a:p>
            <a:r>
              <a:rPr lang="en-GB" sz="1400" dirty="0">
                <a:latin typeface="Verdana" pitchFamily="34" charset="0"/>
                <a:ea typeface="Verdana" pitchFamily="34" charset="0"/>
              </a:rPr>
              <a:t>Never knock the competition – the customer may have just visited them and liked them.</a:t>
            </a:r>
          </a:p>
          <a:p>
            <a:r>
              <a:rPr lang="en-GB" sz="1400" dirty="0">
                <a:latin typeface="Verdana" pitchFamily="34" charset="0"/>
                <a:ea typeface="Verdana" pitchFamily="34" charset="0"/>
              </a:rPr>
              <a:t>Knocking the competition is one thing that would make me sack a salesman immediately.  The customer wants to know what your company can do, not what another company cannot do.</a:t>
            </a:r>
          </a:p>
        </p:txBody>
      </p:sp>
    </p:spTree>
    <p:extLst>
      <p:ext uri="{BB962C8B-B14F-4D97-AF65-F5344CB8AC3E}">
        <p14:creationId xmlns:p14="http://schemas.microsoft.com/office/powerpoint/2010/main" val="69278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What’s the difference?</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3</a:t>
            </a:fld>
            <a:endParaRPr lang="en-GB" alt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047F9-FE7C-407B-9E13-C92AF0AA69B7}" type="slidenum">
              <a:rPr lang="en-GB" altLang="en-GB"/>
              <a:pPr/>
              <a:t>30</a:t>
            </a:fld>
            <a:endParaRPr lang="en-GB" altLang="en-GB"/>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GB" sz="1400" dirty="0">
                <a:latin typeface="Verdana" pitchFamily="34" charset="0"/>
                <a:ea typeface="Verdana" pitchFamily="34" charset="0"/>
              </a:rPr>
              <a:t>When the judges are visiting your Trade stand they will also ask questions.  The worst answers you can give are “I don’t know you will have to ask the Finance Director” </a:t>
            </a:r>
          </a:p>
          <a:p>
            <a:r>
              <a:rPr lang="en-GB" sz="1400" dirty="0">
                <a:latin typeface="Verdana" pitchFamily="34" charset="0"/>
                <a:ea typeface="Verdana" pitchFamily="34" charset="0"/>
              </a:rPr>
              <a:t>- or the clever so and so who says “I’m afraid that is confidential information!” or even “This is the wrong venue for us we don’t expect to sell much”.</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Try instead: “I don’t know but I can find out very quickly and come back to you”</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Key questions that you should always know are:- </a:t>
            </a:r>
          </a:p>
          <a:p>
            <a:r>
              <a:rPr lang="en-GB" sz="1400" dirty="0">
                <a:latin typeface="Verdana" pitchFamily="34" charset="0"/>
                <a:ea typeface="Verdana" pitchFamily="34" charset="0"/>
              </a:rPr>
              <a:t>Your Sales to date, </a:t>
            </a:r>
          </a:p>
          <a:p>
            <a:r>
              <a:rPr lang="en-GB" sz="1400" dirty="0">
                <a:latin typeface="Verdana" pitchFamily="34" charset="0"/>
                <a:ea typeface="Verdana" pitchFamily="34" charset="0"/>
              </a:rPr>
              <a:t>your buying-in prices </a:t>
            </a:r>
          </a:p>
          <a:p>
            <a:r>
              <a:rPr lang="en-GB" sz="1400" dirty="0">
                <a:latin typeface="Verdana" pitchFamily="34" charset="0"/>
                <a:ea typeface="Verdana" pitchFamily="34" charset="0"/>
              </a:rPr>
              <a:t>and your margin. </a:t>
            </a:r>
          </a:p>
          <a:p>
            <a:endParaRPr lang="en-GB" dirty="0">
              <a:latin typeface="Verdana" pitchFamily="34" charset="0"/>
              <a:ea typeface="Verdan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87E9D-2225-4C26-980A-D8EC51240327}" type="slidenum">
              <a:rPr lang="en-GB" altLang="en-GB"/>
              <a:pPr/>
              <a:t>31</a:t>
            </a:fld>
            <a:endParaRPr lang="en-GB" altLang="en-GB"/>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GB" sz="1400" dirty="0">
                <a:latin typeface="Verdana" pitchFamily="34" charset="0"/>
                <a:ea typeface="Verdana" pitchFamily="34" charset="0"/>
              </a:rPr>
              <a:t>I’ve mentioned earlier, and I don’t mind repeating that you should have your staff on a rota so that no-one gets too tired or bored.</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Everyone is involved in sales not just the Sales Director.</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In the Business world the reputation of the company and sales depends on every company member from the person who answers the telephone, customer service, engineers, delivery drivers and of course Sales people.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77D60-5AB9-4F56-BFBC-260CEF4269E9}" type="slidenum">
              <a:rPr lang="en-GB" altLang="en-GB"/>
              <a:pPr/>
              <a:t>32</a:t>
            </a:fld>
            <a:endParaRPr lang="en-GB" altLang="en-GB"/>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GB" sz="1400" dirty="0">
                <a:latin typeface="Verdana" pitchFamily="34" charset="0"/>
                <a:ea typeface="Verdana" pitchFamily="34" charset="0"/>
              </a:rPr>
              <a:t>Of course you have done your Market Research [as a start ask yourself “Would I buy this?”]</a:t>
            </a:r>
          </a:p>
          <a:p>
            <a:r>
              <a:rPr lang="en-GB" sz="1400" dirty="0">
                <a:latin typeface="Verdana" pitchFamily="34" charset="0"/>
                <a:ea typeface="Verdana" pitchFamily="34" charset="0"/>
              </a:rPr>
              <a:t>You have chosen the best product to sell.</a:t>
            </a:r>
          </a:p>
          <a:p>
            <a:r>
              <a:rPr lang="en-GB" sz="1400" dirty="0">
                <a:latin typeface="Verdana" pitchFamily="34" charset="0"/>
                <a:ea typeface="Verdana" pitchFamily="34" charset="0"/>
              </a:rPr>
              <a:t>Unless you are really lucky the customer doesn’t always know they need the product until you work your magic with the packaging and presentation, advertising and persuasive talking [don’t push too hard, you will scare the customer off].</a:t>
            </a:r>
          </a:p>
          <a:p>
            <a:r>
              <a:rPr lang="en-GB" sz="1400" dirty="0">
                <a:latin typeface="Verdana" pitchFamily="34" charset="0"/>
                <a:ea typeface="Verdana" pitchFamily="34" charset="0"/>
              </a:rPr>
              <a:t>The price is set based on the buying in price, the margin, VAT and last but not least “Would you pay that amount?”.  Consider special offers such as buy 2 get a third one at half price.</a:t>
            </a:r>
          </a:p>
          <a:p>
            <a:r>
              <a:rPr lang="en-GB" sz="1400" dirty="0">
                <a:latin typeface="Verdana" pitchFamily="34" charset="0"/>
                <a:ea typeface="Verdana" pitchFamily="34" charset="0"/>
              </a:rPr>
              <a:t>Everybody likes to feel they have got Value for Money </a:t>
            </a:r>
          </a:p>
          <a:p>
            <a:r>
              <a:rPr lang="en-GB" sz="1400" b="1" dirty="0">
                <a:latin typeface="Verdana" pitchFamily="34" charset="0"/>
                <a:ea typeface="Verdana" pitchFamily="34" charset="0"/>
              </a:rPr>
              <a:t>– A Good Deal!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9D46C-7C98-40E4-A8CE-387C3A2E0B4A}" type="slidenum">
              <a:rPr lang="en-GB" altLang="en-GB"/>
              <a:pPr/>
              <a:t>33</a:t>
            </a:fld>
            <a:endParaRPr lang="en-GB" altLang="en-GB"/>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907609" y="4684488"/>
            <a:ext cx="5051105" cy="4509376"/>
          </a:xfrm>
        </p:spPr>
        <p:txBody>
          <a:bodyPr/>
          <a:lstStyle/>
          <a:p>
            <a:r>
              <a:rPr lang="en-GB" sz="1400" dirty="0">
                <a:latin typeface="Verdana" pitchFamily="34" charset="0"/>
                <a:ea typeface="Verdana" pitchFamily="34" charset="0"/>
              </a:rPr>
              <a:t>Some companies forget to read the guidelines for Trade Fairs, Report Competitions, Presentation Competitions etc.</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If you do not read the rules how can you expect to follow them?</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The guidelines are all in the resource “How it all works” on the LEAP website.</a:t>
            </a:r>
          </a:p>
          <a:p>
            <a:endParaRPr lang="en-GB" sz="1400" dirty="0">
              <a:latin typeface="Verdana" pitchFamily="34" charset="0"/>
              <a:ea typeface="Verdana" pitchFamily="34" charset="0"/>
            </a:endParaRPr>
          </a:p>
          <a:p>
            <a:endParaRPr lang="en-GB" dirty="0">
              <a:latin typeface="Verdana" pitchFamily="34" charset="0"/>
              <a:ea typeface="Verdan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9D46C-7C98-40E4-A8CE-387C3A2E0B4A}" type="slidenum">
              <a:rPr lang="en-GB" altLang="en-GB"/>
              <a:pPr/>
              <a:t>34</a:t>
            </a:fld>
            <a:endParaRPr lang="en-GB" altLang="en-GB"/>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GB" sz="1400" dirty="0">
                <a:latin typeface="Verdana" pitchFamily="34" charset="0"/>
                <a:ea typeface="Verdana" pitchFamily="34" charset="0"/>
              </a:rPr>
              <a:t>I hope this brief seminar has given you some ideas.</a:t>
            </a:r>
          </a:p>
          <a:p>
            <a:r>
              <a:rPr lang="en-GB" sz="1400" dirty="0">
                <a:latin typeface="Verdana" pitchFamily="34" charset="0"/>
                <a:ea typeface="Verdana" pitchFamily="34" charset="0"/>
              </a:rPr>
              <a:t>I have always said that Marketing is a chance to experiment and solve a problem and Sales are a result of sharing your enthusiasm for a product and satisfying a customer’s needs – even if they didn’t know they had the need until they visited your stand!</a:t>
            </a:r>
          </a:p>
          <a:p>
            <a:endParaRPr lang="en-GB" sz="1400" dirty="0">
              <a:latin typeface="Verdana" pitchFamily="34" charset="0"/>
              <a:ea typeface="Verdana" pitchFamily="34" charset="0"/>
            </a:endParaRPr>
          </a:p>
          <a:p>
            <a:endParaRPr lang="en-GB" dirty="0">
              <a:latin typeface="Verdana" pitchFamily="34" charset="0"/>
              <a:ea typeface="Verdana" pitchFamily="34" charset="0"/>
            </a:endParaRPr>
          </a:p>
        </p:txBody>
      </p:sp>
    </p:spTree>
    <p:extLst>
      <p:ext uri="{BB962C8B-B14F-4D97-AF65-F5344CB8AC3E}">
        <p14:creationId xmlns:p14="http://schemas.microsoft.com/office/powerpoint/2010/main" val="2926833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Any Questions?</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35</a:t>
            </a:fld>
            <a:endParaRPr lang="en-GB" altLang="en-GB"/>
          </a:p>
        </p:txBody>
      </p:sp>
    </p:spTree>
    <p:extLst>
      <p:ext uri="{BB962C8B-B14F-4D97-AF65-F5344CB8AC3E}">
        <p14:creationId xmlns:p14="http://schemas.microsoft.com/office/powerpoint/2010/main" val="3392169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Any Questions?</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36</a:t>
            </a:fld>
            <a:endParaRPr lang="en-GB" altLang="en-GB"/>
          </a:p>
        </p:txBody>
      </p:sp>
    </p:spTree>
    <p:extLst>
      <p:ext uri="{BB962C8B-B14F-4D97-AF65-F5344CB8AC3E}">
        <p14:creationId xmlns:p14="http://schemas.microsoft.com/office/powerpoint/2010/main" val="4165254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Any Questions?</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37</a:t>
            </a:fld>
            <a:endParaRPr lang="en-GB" altLang="en-GB"/>
          </a:p>
        </p:txBody>
      </p:sp>
    </p:spTree>
    <p:extLst>
      <p:ext uri="{BB962C8B-B14F-4D97-AF65-F5344CB8AC3E}">
        <p14:creationId xmlns:p14="http://schemas.microsoft.com/office/powerpoint/2010/main" val="421507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Marketing is doing your Market Research, choosing the correct product, deciding on the correct price, and last but not least getting people to visit your stall at School or at a Trade Fair and visit your website on-line.</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4</a:t>
            </a:fld>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Sales is usually used to describe the techniques to persuade the potential customer to buy the product while you have their attention.</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5</a:t>
            </a:fld>
            <a:endParaRPr lang="en-GB"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463B1-61FF-4333-A061-B6732AD55BF9}" type="slidenum">
              <a:rPr lang="en-GB" altLang="en-GB"/>
              <a:pPr/>
              <a:t>6</a:t>
            </a:fld>
            <a:endParaRPr lang="en-GB" altLang="en-GB"/>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GB" sz="1400" dirty="0">
                <a:latin typeface="Verdana" pitchFamily="34" charset="0"/>
                <a:ea typeface="Verdana" pitchFamily="34" charset="0"/>
              </a:rPr>
              <a:t>OK, let’s break MARKETING into several areas.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E0F95-F147-4C84-A323-AE142B605A13}" type="slidenum">
              <a:rPr lang="en-GB" altLang="en-GB"/>
              <a:pPr/>
              <a:t>7</a:t>
            </a:fld>
            <a:endParaRPr lang="en-GB" altLang="en-GB"/>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GB" sz="1400" dirty="0">
                <a:latin typeface="Verdana" pitchFamily="34" charset="0"/>
                <a:ea typeface="Verdana" pitchFamily="34" charset="0"/>
              </a:rPr>
              <a:t>You cannot travel effectively without deciding where you want to go!</a:t>
            </a:r>
          </a:p>
          <a:p>
            <a:r>
              <a:rPr lang="en-GB" sz="1400" dirty="0">
                <a:latin typeface="Verdana" pitchFamily="34" charset="0"/>
                <a:ea typeface="Verdana" pitchFamily="34" charset="0"/>
              </a:rPr>
              <a:t>This is Marketing, a route plan to get to your destination in the most effective way.</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What do you want to achieve?</a:t>
            </a:r>
          </a:p>
          <a:p>
            <a:r>
              <a:rPr lang="en-GB" sz="1400" dirty="0">
                <a:latin typeface="Verdana" pitchFamily="34" charset="0"/>
                <a:ea typeface="Verdana" pitchFamily="34" charset="0"/>
              </a:rPr>
              <a:t>What do you need to concentrate on?</a:t>
            </a:r>
          </a:p>
          <a:p>
            <a:r>
              <a:rPr lang="en-GB" sz="1400" dirty="0">
                <a:latin typeface="Verdana" pitchFamily="34" charset="0"/>
                <a:ea typeface="Verdana" pitchFamily="34" charset="0"/>
              </a:rPr>
              <a:t>How will you achieve your goals?</a:t>
            </a:r>
          </a:p>
          <a:p>
            <a:r>
              <a:rPr lang="en-GB" sz="1400" dirty="0">
                <a:latin typeface="Verdana" pitchFamily="34" charset="0"/>
                <a:ea typeface="Verdana" pitchFamily="34" charset="0"/>
              </a:rPr>
              <a:t>Monitor your progress and alter course if necessary.</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Let’s look at these in more detail.</a:t>
            </a: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Set your Business objectives.</a:t>
            </a:r>
          </a:p>
          <a:p>
            <a:r>
              <a:rPr lang="en-GB" sz="1400" dirty="0">
                <a:latin typeface="Verdana" pitchFamily="34" charset="0"/>
                <a:ea typeface="Verdana" pitchFamily="34" charset="0"/>
              </a:rPr>
              <a:t>Do you want to make a profit – it’s best to plan to make a profit or you will go out of business fairly quickly in the real world.</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Who are the target customers and what are you going to sell?</a:t>
            </a:r>
          </a:p>
          <a:p>
            <a:endParaRPr lang="en-GB" sz="1400" dirty="0">
              <a:latin typeface="Verdana" pitchFamily="34" charset="0"/>
              <a:ea typeface="Verdana" pitchFamily="34" charset="0"/>
            </a:endParaRPr>
          </a:p>
          <a:p>
            <a:r>
              <a:rPr lang="en-GB" sz="1400" dirty="0">
                <a:latin typeface="Verdana" pitchFamily="34" charset="0"/>
                <a:ea typeface="Verdana" pitchFamily="34" charset="0"/>
              </a:rPr>
              <a:t>Do your market research. </a:t>
            </a:r>
          </a:p>
          <a:p>
            <a:r>
              <a:rPr lang="en-GB" sz="1400" dirty="0">
                <a:latin typeface="Verdana" pitchFamily="34" charset="0"/>
                <a:ea typeface="Verdana" pitchFamily="34" charset="0"/>
              </a:rPr>
              <a:t>The initial market research can be simply asking yourselves “Do I want to buy this product and what would I pay?”</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8</a:t>
            </a:fld>
            <a:endParaRPr lang="en-GB" alt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Verdana" pitchFamily="34" charset="0"/>
                <a:ea typeface="Verdana" pitchFamily="34" charset="0"/>
              </a:rPr>
              <a:t>The Marketing Director will work very closely with the Managing Director, but you should also brainstorm with all your colleagues to get the best ideas.</a:t>
            </a:r>
          </a:p>
          <a:p>
            <a:r>
              <a:rPr lang="en-GB" sz="1400" dirty="0">
                <a:latin typeface="Verdana" pitchFamily="34" charset="0"/>
                <a:ea typeface="Verdana" pitchFamily="34" charset="0"/>
              </a:rPr>
              <a:t>A close eye must be kept on the budget.  </a:t>
            </a:r>
          </a:p>
          <a:p>
            <a:r>
              <a:rPr lang="en-GB" sz="1400" dirty="0">
                <a:latin typeface="Verdana" pitchFamily="34" charset="0"/>
                <a:ea typeface="Verdana" pitchFamily="34" charset="0"/>
              </a:rPr>
              <a:t>It’s no good spending a fortune on advertising if the product is low value or low quantity sales.</a:t>
            </a:r>
          </a:p>
        </p:txBody>
      </p:sp>
      <p:sp>
        <p:nvSpPr>
          <p:cNvPr id="4" name="Slide Number Placeholder 3"/>
          <p:cNvSpPr>
            <a:spLocks noGrp="1"/>
          </p:cNvSpPr>
          <p:nvPr>
            <p:ph type="sldNum" sz="quarter" idx="10"/>
          </p:nvPr>
        </p:nvSpPr>
        <p:spPr/>
        <p:txBody>
          <a:bodyPr/>
          <a:lstStyle/>
          <a:p>
            <a:fld id="{0CE5ED0A-DC62-4203-865B-93EE0A4192A3}" type="slidenum">
              <a:rPr lang="en-GB" altLang="en-GB" smtClean="0"/>
              <a:pPr/>
              <a:t>9</a:t>
            </a:fld>
            <a:endParaRPr lang="en-GB" alt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5AC919-4A28-4221-AA25-663D3742876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5876B4-B433-4C56-B191-5F617C2AC8D9}"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609600"/>
            <a:ext cx="184785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3911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B2EE94-5F5F-4DE4-A39C-8601D7515C1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5AFD5A-AC91-4932-A810-3A9999C18A7C}"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B482A3-4CCE-4DD8-8CC8-FE74D637E8C1}"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57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6F4312-FD53-4B72-B210-4E9B4BE3BDE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045E7A8-A24D-46E4-9E05-6870C9DB47BD}"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F89E550-D279-4978-B7EF-21C043405E49}"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722514-B84C-4705-96BA-85D139750CE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E24991-4C94-470C-9DB2-C83A5C53877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685800" y="609600"/>
            <a:ext cx="739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391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charset="0"/>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charset="0"/>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charset="0"/>
              </a:defRPr>
            </a:lvl1pPr>
          </a:lstStyle>
          <a:p>
            <a:fld id="{E539DB22-4BB3-4D45-B0A1-73FF826536DB}" type="slidenum">
              <a:rPr lang="en-US" altLang="en-US"/>
              <a:pPr/>
              <a:t>‹#›</a:t>
            </a:fld>
            <a:endParaRPr lang="en-US" altLang="en-US"/>
          </a:p>
        </p:txBody>
      </p:sp>
      <p:pic>
        <p:nvPicPr>
          <p:cNvPr id="1033"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p:blipFill>
        <p:spPr bwMode="auto">
          <a:xfrm>
            <a:off x="7596335" y="5974563"/>
            <a:ext cx="997501" cy="6818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Tahoma" pitchFamily="34" charset="0"/>
        </a:defRPr>
      </a:lvl2pPr>
      <a:lvl3pPr algn="l" rtl="0" eaLnBrk="0" fontAlgn="base" hangingPunct="0">
        <a:spcBef>
          <a:spcPct val="0"/>
        </a:spcBef>
        <a:spcAft>
          <a:spcPct val="0"/>
        </a:spcAft>
        <a:defRPr sz="2400" b="1">
          <a:solidFill>
            <a:schemeClr val="tx2"/>
          </a:solidFill>
          <a:latin typeface="Tahoma" pitchFamily="34" charset="0"/>
        </a:defRPr>
      </a:lvl3pPr>
      <a:lvl4pPr algn="l" rtl="0" eaLnBrk="0" fontAlgn="base" hangingPunct="0">
        <a:spcBef>
          <a:spcPct val="0"/>
        </a:spcBef>
        <a:spcAft>
          <a:spcPct val="0"/>
        </a:spcAft>
        <a:defRPr sz="2400" b="1">
          <a:solidFill>
            <a:schemeClr val="tx2"/>
          </a:solidFill>
          <a:latin typeface="Tahoma" pitchFamily="34" charset="0"/>
        </a:defRPr>
      </a:lvl4pPr>
      <a:lvl5pPr algn="l" rtl="0" eaLnBrk="0" fontAlgn="base" hangingPunct="0">
        <a:spcBef>
          <a:spcPct val="0"/>
        </a:spcBef>
        <a:spcAft>
          <a:spcPct val="0"/>
        </a:spcAft>
        <a:defRPr sz="2400" b="1">
          <a:solidFill>
            <a:schemeClr val="tx2"/>
          </a:solidFill>
          <a:latin typeface="Tahoma" pitchFamily="34" charset="0"/>
        </a:defRPr>
      </a:lvl5pPr>
      <a:lvl6pPr marL="457200" algn="l" rtl="0" eaLnBrk="0" fontAlgn="base" hangingPunct="0">
        <a:spcBef>
          <a:spcPct val="0"/>
        </a:spcBef>
        <a:spcAft>
          <a:spcPct val="0"/>
        </a:spcAft>
        <a:defRPr sz="2400" b="1">
          <a:solidFill>
            <a:schemeClr val="tx2"/>
          </a:solidFill>
          <a:latin typeface="Tahoma" pitchFamily="34" charset="0"/>
        </a:defRPr>
      </a:lvl6pPr>
      <a:lvl7pPr marL="914400" algn="l" rtl="0" eaLnBrk="0" fontAlgn="base" hangingPunct="0">
        <a:spcBef>
          <a:spcPct val="0"/>
        </a:spcBef>
        <a:spcAft>
          <a:spcPct val="0"/>
        </a:spcAft>
        <a:defRPr sz="2400" b="1">
          <a:solidFill>
            <a:schemeClr val="tx2"/>
          </a:solidFill>
          <a:latin typeface="Tahoma" pitchFamily="34" charset="0"/>
        </a:defRPr>
      </a:lvl7pPr>
      <a:lvl8pPr marL="1371600" algn="l" rtl="0" eaLnBrk="0" fontAlgn="base" hangingPunct="0">
        <a:spcBef>
          <a:spcPct val="0"/>
        </a:spcBef>
        <a:spcAft>
          <a:spcPct val="0"/>
        </a:spcAft>
        <a:defRPr sz="2400" b="1">
          <a:solidFill>
            <a:schemeClr val="tx2"/>
          </a:solidFill>
          <a:latin typeface="Tahoma" pitchFamily="34" charset="0"/>
        </a:defRPr>
      </a:lvl8pPr>
      <a:lvl9pPr marL="1828800" algn="l" rtl="0" eaLnBrk="0" fontAlgn="base" hangingPunct="0">
        <a:spcBef>
          <a:spcPct val="0"/>
        </a:spcBef>
        <a:spcAft>
          <a:spcPct val="0"/>
        </a:spcAft>
        <a:defRPr sz="2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9.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21.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1.jpeg"/><Relationship Id="rId10"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6.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7FDDD-C4E0-46E2-9EE2-0776575E1D7C}"/>
              </a:ext>
            </a:extLst>
          </p:cNvPr>
          <p:cNvSpPr txBox="1"/>
          <p:nvPr/>
        </p:nvSpPr>
        <p:spPr>
          <a:xfrm>
            <a:off x="2627783" y="1196752"/>
            <a:ext cx="3888432" cy="461665"/>
          </a:xfrm>
          <a:prstGeom prst="rect">
            <a:avLst/>
          </a:prstGeom>
          <a:noFill/>
        </p:spPr>
        <p:txBody>
          <a:bodyPr wrap="square" rtlCol="0">
            <a:spAutoFit/>
          </a:bodyPr>
          <a:lstStyle/>
          <a:p>
            <a:pPr algn="ctr"/>
            <a:r>
              <a:rPr lang="en-GB" dirty="0"/>
              <a:t>AIMS OF THE DAY!</a:t>
            </a:r>
          </a:p>
        </p:txBody>
      </p:sp>
      <p:pic>
        <p:nvPicPr>
          <p:cNvPr id="5" name="Picture 4">
            <a:extLst>
              <a:ext uri="{FF2B5EF4-FFF2-40B4-BE49-F238E27FC236}">
                <a16:creationId xmlns:a16="http://schemas.microsoft.com/office/drawing/2014/main" id="{64A96AE7-DAE2-4567-A981-9C02085D1103}"/>
              </a:ext>
            </a:extLst>
          </p:cNvPr>
          <p:cNvPicPr>
            <a:picLocks noChangeAspect="1"/>
          </p:cNvPicPr>
          <p:nvPr/>
        </p:nvPicPr>
        <p:blipFill>
          <a:blip r:embed="rId3" cstate="print"/>
          <a:stretch>
            <a:fillRect/>
          </a:stretch>
        </p:blipFill>
        <p:spPr>
          <a:xfrm>
            <a:off x="539552" y="2391272"/>
            <a:ext cx="3224790" cy="2117848"/>
          </a:xfrm>
          <a:prstGeom prst="rect">
            <a:avLst/>
          </a:prstGeom>
        </p:spPr>
      </p:pic>
      <p:pic>
        <p:nvPicPr>
          <p:cNvPr id="6" name="Picture 5">
            <a:extLst>
              <a:ext uri="{FF2B5EF4-FFF2-40B4-BE49-F238E27FC236}">
                <a16:creationId xmlns:a16="http://schemas.microsoft.com/office/drawing/2014/main" id="{B504C03D-0775-4CF9-B702-0FBAFCA7A17A}"/>
              </a:ext>
            </a:extLst>
          </p:cNvPr>
          <p:cNvPicPr>
            <a:picLocks noChangeAspect="1"/>
          </p:cNvPicPr>
          <p:nvPr/>
        </p:nvPicPr>
        <p:blipFill>
          <a:blip r:embed="rId4" cstate="print"/>
          <a:stretch>
            <a:fillRect/>
          </a:stretch>
        </p:blipFill>
        <p:spPr>
          <a:xfrm>
            <a:off x="4067944" y="2886075"/>
            <a:ext cx="1209675" cy="1085850"/>
          </a:xfrm>
          <a:prstGeom prst="rect">
            <a:avLst/>
          </a:prstGeom>
        </p:spPr>
      </p:pic>
      <p:pic>
        <p:nvPicPr>
          <p:cNvPr id="7" name="Picture 6">
            <a:extLst>
              <a:ext uri="{FF2B5EF4-FFF2-40B4-BE49-F238E27FC236}">
                <a16:creationId xmlns:a16="http://schemas.microsoft.com/office/drawing/2014/main" id="{29925479-0D7F-4769-8A0F-CBBE6D6BDE29}"/>
              </a:ext>
            </a:extLst>
          </p:cNvPr>
          <p:cNvPicPr>
            <a:picLocks noChangeAspect="1"/>
          </p:cNvPicPr>
          <p:nvPr/>
        </p:nvPicPr>
        <p:blipFill>
          <a:blip r:embed="rId5" cstate="print"/>
          <a:stretch>
            <a:fillRect/>
          </a:stretch>
        </p:blipFill>
        <p:spPr>
          <a:xfrm>
            <a:off x="5292080" y="2420888"/>
            <a:ext cx="3521538" cy="2117848"/>
          </a:xfrm>
          <a:prstGeom prst="rect">
            <a:avLst/>
          </a:prstGeom>
        </p:spPr>
      </p:pic>
      <p:sp>
        <p:nvSpPr>
          <p:cNvPr id="8" name="TextBox 7"/>
          <p:cNvSpPr txBox="1"/>
          <p:nvPr/>
        </p:nvSpPr>
        <p:spPr>
          <a:xfrm>
            <a:off x="395536" y="6309320"/>
            <a:ext cx="360040" cy="307777"/>
          </a:xfrm>
          <a:prstGeom prst="rect">
            <a:avLst/>
          </a:prstGeom>
          <a:noFill/>
        </p:spPr>
        <p:txBody>
          <a:bodyPr wrap="square" rtlCol="0">
            <a:spAutoFit/>
          </a:bodyPr>
          <a:lstStyle/>
          <a:p>
            <a:r>
              <a:rPr lang="en-GB" sz="1400" b="0" dirty="0"/>
              <a:t>1</a:t>
            </a:r>
          </a:p>
        </p:txBody>
      </p:sp>
    </p:spTree>
    <p:extLst>
      <p:ext uri="{BB962C8B-B14F-4D97-AF65-F5344CB8AC3E}">
        <p14:creationId xmlns:p14="http://schemas.microsoft.com/office/powerpoint/2010/main" val="122830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8FED5-7142-4F30-A50D-9AA8398BC869}"/>
              </a:ext>
            </a:extLst>
          </p:cNvPr>
          <p:cNvPicPr>
            <a:picLocks noChangeAspect="1"/>
          </p:cNvPicPr>
          <p:nvPr/>
        </p:nvPicPr>
        <p:blipFill>
          <a:blip r:embed="rId3" cstate="print"/>
          <a:stretch>
            <a:fillRect/>
          </a:stretch>
        </p:blipFill>
        <p:spPr>
          <a:xfrm>
            <a:off x="971389" y="836712"/>
            <a:ext cx="1181100" cy="733425"/>
          </a:xfrm>
          <a:prstGeom prst="rect">
            <a:avLst/>
          </a:prstGeom>
        </p:spPr>
      </p:pic>
      <p:pic>
        <p:nvPicPr>
          <p:cNvPr id="6" name="Picture 5">
            <a:extLst>
              <a:ext uri="{FF2B5EF4-FFF2-40B4-BE49-F238E27FC236}">
                <a16:creationId xmlns:a16="http://schemas.microsoft.com/office/drawing/2014/main" id="{C1ED8F60-67EB-488A-988F-AEDDF2BA932D}"/>
              </a:ext>
            </a:extLst>
          </p:cNvPr>
          <p:cNvPicPr>
            <a:picLocks noChangeAspect="1"/>
          </p:cNvPicPr>
          <p:nvPr/>
        </p:nvPicPr>
        <p:blipFill>
          <a:blip r:embed="rId4" cstate="print"/>
          <a:stretch>
            <a:fillRect/>
          </a:stretch>
        </p:blipFill>
        <p:spPr>
          <a:xfrm>
            <a:off x="3635896" y="414383"/>
            <a:ext cx="1181100" cy="733425"/>
          </a:xfrm>
          <a:prstGeom prst="rect">
            <a:avLst/>
          </a:prstGeom>
        </p:spPr>
      </p:pic>
      <p:pic>
        <p:nvPicPr>
          <p:cNvPr id="7" name="Picture 6">
            <a:extLst>
              <a:ext uri="{FF2B5EF4-FFF2-40B4-BE49-F238E27FC236}">
                <a16:creationId xmlns:a16="http://schemas.microsoft.com/office/drawing/2014/main" id="{D8520228-622B-4EBC-8D65-ABA077DCE6C8}"/>
              </a:ext>
            </a:extLst>
          </p:cNvPr>
          <p:cNvPicPr>
            <a:picLocks noChangeAspect="1"/>
          </p:cNvPicPr>
          <p:nvPr/>
        </p:nvPicPr>
        <p:blipFill>
          <a:blip r:embed="rId5" cstate="print"/>
          <a:stretch>
            <a:fillRect/>
          </a:stretch>
        </p:blipFill>
        <p:spPr>
          <a:xfrm>
            <a:off x="6514709" y="836712"/>
            <a:ext cx="1209675" cy="742950"/>
          </a:xfrm>
          <a:prstGeom prst="rect">
            <a:avLst/>
          </a:prstGeom>
        </p:spPr>
      </p:pic>
      <p:sp>
        <p:nvSpPr>
          <p:cNvPr id="11" name="TextBox 10">
            <a:extLst>
              <a:ext uri="{FF2B5EF4-FFF2-40B4-BE49-F238E27FC236}">
                <a16:creationId xmlns:a16="http://schemas.microsoft.com/office/drawing/2014/main" id="{C7D2EAC2-7191-4EA3-9BE2-D4BA1A261BCC}"/>
              </a:ext>
            </a:extLst>
          </p:cNvPr>
          <p:cNvSpPr txBox="1"/>
          <p:nvPr/>
        </p:nvSpPr>
        <p:spPr>
          <a:xfrm>
            <a:off x="683568" y="1700808"/>
            <a:ext cx="2304256" cy="830997"/>
          </a:xfrm>
          <a:prstGeom prst="rect">
            <a:avLst/>
          </a:prstGeom>
          <a:noFill/>
        </p:spPr>
        <p:txBody>
          <a:bodyPr wrap="square" rtlCol="0">
            <a:spAutoFit/>
          </a:bodyPr>
          <a:lstStyle/>
          <a:p>
            <a:pPr marL="171450" indent="-171450">
              <a:buFontTx/>
              <a:buChar char="-"/>
            </a:pPr>
            <a:r>
              <a:rPr lang="en-GB" sz="1200" dirty="0"/>
              <a:t>Type of business</a:t>
            </a:r>
          </a:p>
          <a:p>
            <a:pPr marL="171450" indent="-171450">
              <a:buFontTx/>
              <a:buChar char="-"/>
            </a:pPr>
            <a:r>
              <a:rPr lang="en-GB" sz="1200" dirty="0"/>
              <a:t>Profit/Non-profit</a:t>
            </a:r>
          </a:p>
          <a:p>
            <a:pPr marL="171450" indent="-171450">
              <a:buFontTx/>
              <a:buChar char="-"/>
            </a:pPr>
            <a:r>
              <a:rPr lang="en-GB" sz="1200" dirty="0"/>
              <a:t>Target customer</a:t>
            </a:r>
          </a:p>
          <a:p>
            <a:pPr marL="171450" indent="-171450">
              <a:buFontTx/>
              <a:buChar char="-"/>
            </a:pPr>
            <a:r>
              <a:rPr lang="en-GB" sz="1200" dirty="0"/>
              <a:t>Product</a:t>
            </a:r>
          </a:p>
        </p:txBody>
      </p:sp>
      <p:sp>
        <p:nvSpPr>
          <p:cNvPr id="12" name="TextBox 11">
            <a:extLst>
              <a:ext uri="{FF2B5EF4-FFF2-40B4-BE49-F238E27FC236}">
                <a16:creationId xmlns:a16="http://schemas.microsoft.com/office/drawing/2014/main" id="{143BF5D0-EC51-4FD2-BA44-D3A60D9343FC}"/>
              </a:ext>
            </a:extLst>
          </p:cNvPr>
          <p:cNvSpPr txBox="1"/>
          <p:nvPr/>
        </p:nvSpPr>
        <p:spPr>
          <a:xfrm>
            <a:off x="3337992" y="1245293"/>
            <a:ext cx="2314127" cy="646331"/>
          </a:xfrm>
          <a:prstGeom prst="rect">
            <a:avLst/>
          </a:prstGeom>
          <a:noFill/>
        </p:spPr>
        <p:txBody>
          <a:bodyPr wrap="square" rtlCol="0">
            <a:spAutoFit/>
          </a:bodyPr>
          <a:lstStyle/>
          <a:p>
            <a:pPr marL="171450" indent="-171450">
              <a:buFontTx/>
              <a:buChar char="-"/>
            </a:pPr>
            <a:r>
              <a:rPr lang="en-GB" sz="1200" dirty="0"/>
              <a:t>Who is in charge?</a:t>
            </a:r>
          </a:p>
          <a:p>
            <a:pPr marL="171450" indent="-171450">
              <a:buFontTx/>
              <a:buChar char="-"/>
            </a:pPr>
            <a:r>
              <a:rPr lang="en-GB" sz="1200" dirty="0"/>
              <a:t>What is the budget?</a:t>
            </a:r>
          </a:p>
          <a:p>
            <a:pPr marL="171450" indent="-171450">
              <a:buFontTx/>
              <a:buChar char="-"/>
            </a:pPr>
            <a:r>
              <a:rPr lang="en-GB" sz="1200" dirty="0"/>
              <a:t>Who do I have to help?</a:t>
            </a:r>
          </a:p>
        </p:txBody>
      </p:sp>
      <p:sp>
        <p:nvSpPr>
          <p:cNvPr id="13" name="TextBox 12">
            <a:extLst>
              <a:ext uri="{FF2B5EF4-FFF2-40B4-BE49-F238E27FC236}">
                <a16:creationId xmlns:a16="http://schemas.microsoft.com/office/drawing/2014/main" id="{1DF2AAA0-A70B-4874-9204-18B30D41A76D}"/>
              </a:ext>
            </a:extLst>
          </p:cNvPr>
          <p:cNvSpPr txBox="1"/>
          <p:nvPr/>
        </p:nvSpPr>
        <p:spPr>
          <a:xfrm>
            <a:off x="5889812" y="1700808"/>
            <a:ext cx="2930660" cy="830997"/>
          </a:xfrm>
          <a:prstGeom prst="rect">
            <a:avLst/>
          </a:prstGeom>
          <a:noFill/>
        </p:spPr>
        <p:txBody>
          <a:bodyPr wrap="square" rtlCol="0">
            <a:spAutoFit/>
          </a:bodyPr>
          <a:lstStyle/>
          <a:p>
            <a:pPr marL="171450" indent="-171450">
              <a:buFontTx/>
              <a:buChar char="-"/>
            </a:pPr>
            <a:r>
              <a:rPr lang="en-GB" sz="1200" dirty="0"/>
              <a:t>How will Marketing contribute?</a:t>
            </a:r>
          </a:p>
          <a:p>
            <a:pPr marL="171450" indent="-171450">
              <a:buFontTx/>
              <a:buChar char="-"/>
            </a:pPr>
            <a:r>
              <a:rPr lang="en-GB" sz="1200" dirty="0"/>
              <a:t>What does Marketing want to achieve?</a:t>
            </a:r>
          </a:p>
          <a:p>
            <a:pPr marL="171450" indent="-171450">
              <a:buFontTx/>
              <a:buChar char="-"/>
            </a:pPr>
            <a:r>
              <a:rPr lang="en-GB" sz="1200" dirty="0"/>
              <a:t>Create Brand</a:t>
            </a:r>
          </a:p>
        </p:txBody>
      </p:sp>
      <p:sp>
        <p:nvSpPr>
          <p:cNvPr id="8" name="TextBox 7"/>
          <p:cNvSpPr txBox="1"/>
          <p:nvPr/>
        </p:nvSpPr>
        <p:spPr>
          <a:xfrm>
            <a:off x="395536" y="6309320"/>
            <a:ext cx="504056" cy="307777"/>
          </a:xfrm>
          <a:prstGeom prst="rect">
            <a:avLst/>
          </a:prstGeom>
          <a:noFill/>
        </p:spPr>
        <p:txBody>
          <a:bodyPr wrap="square" rtlCol="0">
            <a:spAutoFit/>
          </a:bodyPr>
          <a:lstStyle/>
          <a:p>
            <a:r>
              <a:rPr lang="en-GB" sz="1400" b="0" dirty="0"/>
              <a:t>10</a:t>
            </a:r>
          </a:p>
        </p:txBody>
      </p:sp>
    </p:spTree>
    <p:extLst>
      <p:ext uri="{BB962C8B-B14F-4D97-AF65-F5344CB8AC3E}">
        <p14:creationId xmlns:p14="http://schemas.microsoft.com/office/powerpoint/2010/main" val="274425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8FED5-7142-4F30-A50D-9AA8398BC869}"/>
              </a:ext>
            </a:extLst>
          </p:cNvPr>
          <p:cNvPicPr>
            <a:picLocks noChangeAspect="1"/>
          </p:cNvPicPr>
          <p:nvPr/>
        </p:nvPicPr>
        <p:blipFill>
          <a:blip r:embed="rId3" cstate="print"/>
          <a:stretch>
            <a:fillRect/>
          </a:stretch>
        </p:blipFill>
        <p:spPr>
          <a:xfrm>
            <a:off x="971389" y="836712"/>
            <a:ext cx="1181100" cy="733425"/>
          </a:xfrm>
          <a:prstGeom prst="rect">
            <a:avLst/>
          </a:prstGeom>
        </p:spPr>
      </p:pic>
      <p:pic>
        <p:nvPicPr>
          <p:cNvPr id="6" name="Picture 5">
            <a:extLst>
              <a:ext uri="{FF2B5EF4-FFF2-40B4-BE49-F238E27FC236}">
                <a16:creationId xmlns:a16="http://schemas.microsoft.com/office/drawing/2014/main" id="{C1ED8F60-67EB-488A-988F-AEDDF2BA932D}"/>
              </a:ext>
            </a:extLst>
          </p:cNvPr>
          <p:cNvPicPr>
            <a:picLocks noChangeAspect="1"/>
          </p:cNvPicPr>
          <p:nvPr/>
        </p:nvPicPr>
        <p:blipFill>
          <a:blip r:embed="rId4" cstate="print"/>
          <a:stretch>
            <a:fillRect/>
          </a:stretch>
        </p:blipFill>
        <p:spPr>
          <a:xfrm>
            <a:off x="3635896" y="414383"/>
            <a:ext cx="1181100" cy="733425"/>
          </a:xfrm>
          <a:prstGeom prst="rect">
            <a:avLst/>
          </a:prstGeom>
        </p:spPr>
      </p:pic>
      <p:pic>
        <p:nvPicPr>
          <p:cNvPr id="7" name="Picture 6">
            <a:extLst>
              <a:ext uri="{FF2B5EF4-FFF2-40B4-BE49-F238E27FC236}">
                <a16:creationId xmlns:a16="http://schemas.microsoft.com/office/drawing/2014/main" id="{D8520228-622B-4EBC-8D65-ABA077DCE6C8}"/>
              </a:ext>
            </a:extLst>
          </p:cNvPr>
          <p:cNvPicPr>
            <a:picLocks noChangeAspect="1"/>
          </p:cNvPicPr>
          <p:nvPr/>
        </p:nvPicPr>
        <p:blipFill>
          <a:blip r:embed="rId5" cstate="print"/>
          <a:stretch>
            <a:fillRect/>
          </a:stretch>
        </p:blipFill>
        <p:spPr>
          <a:xfrm>
            <a:off x="6514709" y="836712"/>
            <a:ext cx="1209675" cy="742950"/>
          </a:xfrm>
          <a:prstGeom prst="rect">
            <a:avLst/>
          </a:prstGeom>
        </p:spPr>
      </p:pic>
      <p:pic>
        <p:nvPicPr>
          <p:cNvPr id="8" name="Picture 7">
            <a:extLst>
              <a:ext uri="{FF2B5EF4-FFF2-40B4-BE49-F238E27FC236}">
                <a16:creationId xmlns:a16="http://schemas.microsoft.com/office/drawing/2014/main" id="{7BDDD003-4754-4DE5-915B-62AF437E61F1}"/>
              </a:ext>
            </a:extLst>
          </p:cNvPr>
          <p:cNvPicPr>
            <a:picLocks noChangeAspect="1"/>
          </p:cNvPicPr>
          <p:nvPr/>
        </p:nvPicPr>
        <p:blipFill>
          <a:blip r:embed="rId6" cstate="print"/>
          <a:stretch>
            <a:fillRect/>
          </a:stretch>
        </p:blipFill>
        <p:spPr>
          <a:xfrm>
            <a:off x="2166764" y="2767583"/>
            <a:ext cx="1181100" cy="733425"/>
          </a:xfrm>
          <a:prstGeom prst="rect">
            <a:avLst/>
          </a:prstGeom>
        </p:spPr>
      </p:pic>
      <p:sp>
        <p:nvSpPr>
          <p:cNvPr id="11" name="TextBox 10">
            <a:extLst>
              <a:ext uri="{FF2B5EF4-FFF2-40B4-BE49-F238E27FC236}">
                <a16:creationId xmlns:a16="http://schemas.microsoft.com/office/drawing/2014/main" id="{C7D2EAC2-7191-4EA3-9BE2-D4BA1A261BCC}"/>
              </a:ext>
            </a:extLst>
          </p:cNvPr>
          <p:cNvSpPr txBox="1"/>
          <p:nvPr/>
        </p:nvSpPr>
        <p:spPr>
          <a:xfrm>
            <a:off x="683568" y="1700808"/>
            <a:ext cx="2304256" cy="830997"/>
          </a:xfrm>
          <a:prstGeom prst="rect">
            <a:avLst/>
          </a:prstGeom>
          <a:noFill/>
        </p:spPr>
        <p:txBody>
          <a:bodyPr wrap="square" rtlCol="0">
            <a:spAutoFit/>
          </a:bodyPr>
          <a:lstStyle/>
          <a:p>
            <a:pPr marL="171450" indent="-171450">
              <a:buFontTx/>
              <a:buChar char="-"/>
            </a:pPr>
            <a:r>
              <a:rPr lang="en-GB" sz="1200" dirty="0"/>
              <a:t>Type of business</a:t>
            </a:r>
          </a:p>
          <a:p>
            <a:pPr marL="171450" indent="-171450">
              <a:buFontTx/>
              <a:buChar char="-"/>
            </a:pPr>
            <a:r>
              <a:rPr lang="en-GB" sz="1200" dirty="0"/>
              <a:t>Profit/Non-profit</a:t>
            </a:r>
          </a:p>
          <a:p>
            <a:pPr marL="171450" indent="-171450">
              <a:buFontTx/>
              <a:buChar char="-"/>
            </a:pPr>
            <a:r>
              <a:rPr lang="en-GB" sz="1200" dirty="0"/>
              <a:t>Target customer</a:t>
            </a:r>
          </a:p>
          <a:p>
            <a:pPr marL="171450" indent="-171450">
              <a:buFontTx/>
              <a:buChar char="-"/>
            </a:pPr>
            <a:r>
              <a:rPr lang="en-GB" sz="1200" dirty="0"/>
              <a:t>Product</a:t>
            </a:r>
          </a:p>
        </p:txBody>
      </p:sp>
      <p:sp>
        <p:nvSpPr>
          <p:cNvPr id="12" name="TextBox 11">
            <a:extLst>
              <a:ext uri="{FF2B5EF4-FFF2-40B4-BE49-F238E27FC236}">
                <a16:creationId xmlns:a16="http://schemas.microsoft.com/office/drawing/2014/main" id="{143BF5D0-EC51-4FD2-BA44-D3A60D9343FC}"/>
              </a:ext>
            </a:extLst>
          </p:cNvPr>
          <p:cNvSpPr txBox="1"/>
          <p:nvPr/>
        </p:nvSpPr>
        <p:spPr>
          <a:xfrm>
            <a:off x="3337992" y="1245293"/>
            <a:ext cx="2314127" cy="646331"/>
          </a:xfrm>
          <a:prstGeom prst="rect">
            <a:avLst/>
          </a:prstGeom>
          <a:noFill/>
        </p:spPr>
        <p:txBody>
          <a:bodyPr wrap="square" rtlCol="0">
            <a:spAutoFit/>
          </a:bodyPr>
          <a:lstStyle/>
          <a:p>
            <a:pPr marL="171450" indent="-171450">
              <a:buFontTx/>
              <a:buChar char="-"/>
            </a:pPr>
            <a:r>
              <a:rPr lang="en-GB" sz="1200" dirty="0"/>
              <a:t>Who is in charge?</a:t>
            </a:r>
          </a:p>
          <a:p>
            <a:pPr marL="171450" indent="-171450">
              <a:buFontTx/>
              <a:buChar char="-"/>
            </a:pPr>
            <a:r>
              <a:rPr lang="en-GB" sz="1200" dirty="0"/>
              <a:t>What is the budget?</a:t>
            </a:r>
          </a:p>
          <a:p>
            <a:pPr marL="171450" indent="-171450">
              <a:buFontTx/>
              <a:buChar char="-"/>
            </a:pPr>
            <a:r>
              <a:rPr lang="en-GB" sz="1200" dirty="0"/>
              <a:t>Who do I have to help?</a:t>
            </a:r>
          </a:p>
        </p:txBody>
      </p:sp>
      <p:sp>
        <p:nvSpPr>
          <p:cNvPr id="13" name="TextBox 12">
            <a:extLst>
              <a:ext uri="{FF2B5EF4-FFF2-40B4-BE49-F238E27FC236}">
                <a16:creationId xmlns:a16="http://schemas.microsoft.com/office/drawing/2014/main" id="{1DF2AAA0-A70B-4874-9204-18B30D41A76D}"/>
              </a:ext>
            </a:extLst>
          </p:cNvPr>
          <p:cNvSpPr txBox="1"/>
          <p:nvPr/>
        </p:nvSpPr>
        <p:spPr>
          <a:xfrm>
            <a:off x="5889812" y="1700808"/>
            <a:ext cx="2930660" cy="830997"/>
          </a:xfrm>
          <a:prstGeom prst="rect">
            <a:avLst/>
          </a:prstGeom>
          <a:noFill/>
        </p:spPr>
        <p:txBody>
          <a:bodyPr wrap="square" rtlCol="0">
            <a:spAutoFit/>
          </a:bodyPr>
          <a:lstStyle/>
          <a:p>
            <a:pPr marL="171450" indent="-171450">
              <a:buFontTx/>
              <a:buChar char="-"/>
            </a:pPr>
            <a:r>
              <a:rPr lang="en-GB" sz="1200" dirty="0"/>
              <a:t>How will Marketing contribute?</a:t>
            </a:r>
          </a:p>
          <a:p>
            <a:pPr marL="171450" indent="-171450">
              <a:buFontTx/>
              <a:buChar char="-"/>
            </a:pPr>
            <a:r>
              <a:rPr lang="en-GB" sz="1200" dirty="0"/>
              <a:t>What does Marketing want to achieve?</a:t>
            </a:r>
          </a:p>
          <a:p>
            <a:pPr marL="171450" indent="-171450">
              <a:buFontTx/>
              <a:buChar char="-"/>
            </a:pPr>
            <a:r>
              <a:rPr lang="en-GB" sz="1200" dirty="0"/>
              <a:t>Create Brand</a:t>
            </a:r>
          </a:p>
        </p:txBody>
      </p:sp>
      <p:sp>
        <p:nvSpPr>
          <p:cNvPr id="14" name="TextBox 13">
            <a:extLst>
              <a:ext uri="{FF2B5EF4-FFF2-40B4-BE49-F238E27FC236}">
                <a16:creationId xmlns:a16="http://schemas.microsoft.com/office/drawing/2014/main" id="{67DB4BC7-98CE-4A9E-AAA6-B2396A8140DB}"/>
              </a:ext>
            </a:extLst>
          </p:cNvPr>
          <p:cNvSpPr txBox="1"/>
          <p:nvPr/>
        </p:nvSpPr>
        <p:spPr>
          <a:xfrm>
            <a:off x="1649796" y="3513202"/>
            <a:ext cx="3138228" cy="830997"/>
          </a:xfrm>
          <a:prstGeom prst="rect">
            <a:avLst/>
          </a:prstGeom>
          <a:noFill/>
        </p:spPr>
        <p:txBody>
          <a:bodyPr wrap="square" rtlCol="0">
            <a:spAutoFit/>
          </a:bodyPr>
          <a:lstStyle/>
          <a:p>
            <a:pPr marL="171450" indent="-171450">
              <a:buFontTx/>
              <a:buChar char="-"/>
            </a:pPr>
            <a:r>
              <a:rPr lang="en-GB" sz="1200" dirty="0"/>
              <a:t>How do we achieve goals?</a:t>
            </a:r>
          </a:p>
          <a:p>
            <a:pPr marL="171450" indent="-171450">
              <a:buFontTx/>
              <a:buChar char="-"/>
            </a:pPr>
            <a:r>
              <a:rPr lang="en-GB" sz="1200" dirty="0"/>
              <a:t>When do we know we have achieved them?</a:t>
            </a:r>
          </a:p>
          <a:p>
            <a:pPr marL="171450" indent="-171450">
              <a:buFontTx/>
              <a:buChar char="-"/>
            </a:pPr>
            <a:r>
              <a:rPr lang="en-GB" sz="1200" dirty="0"/>
              <a:t>How do we keep to the strategy?</a:t>
            </a:r>
          </a:p>
        </p:txBody>
      </p:sp>
      <p:sp>
        <p:nvSpPr>
          <p:cNvPr id="10" name="TextBox 9"/>
          <p:cNvSpPr txBox="1"/>
          <p:nvPr/>
        </p:nvSpPr>
        <p:spPr>
          <a:xfrm>
            <a:off x="395536" y="6309320"/>
            <a:ext cx="504056" cy="307777"/>
          </a:xfrm>
          <a:prstGeom prst="rect">
            <a:avLst/>
          </a:prstGeom>
          <a:noFill/>
        </p:spPr>
        <p:txBody>
          <a:bodyPr wrap="square" rtlCol="0">
            <a:spAutoFit/>
          </a:bodyPr>
          <a:lstStyle/>
          <a:p>
            <a:r>
              <a:rPr lang="en-GB" sz="1400" b="0" dirty="0"/>
              <a:t>11</a:t>
            </a:r>
          </a:p>
        </p:txBody>
      </p:sp>
    </p:spTree>
    <p:extLst>
      <p:ext uri="{BB962C8B-B14F-4D97-AF65-F5344CB8AC3E}">
        <p14:creationId xmlns:p14="http://schemas.microsoft.com/office/powerpoint/2010/main" val="274425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8FED5-7142-4F30-A50D-9AA8398BC869}"/>
              </a:ext>
            </a:extLst>
          </p:cNvPr>
          <p:cNvPicPr>
            <a:picLocks noChangeAspect="1"/>
          </p:cNvPicPr>
          <p:nvPr/>
        </p:nvPicPr>
        <p:blipFill>
          <a:blip r:embed="rId3" cstate="print"/>
          <a:stretch>
            <a:fillRect/>
          </a:stretch>
        </p:blipFill>
        <p:spPr>
          <a:xfrm>
            <a:off x="971389" y="836712"/>
            <a:ext cx="1181100" cy="733425"/>
          </a:xfrm>
          <a:prstGeom prst="rect">
            <a:avLst/>
          </a:prstGeom>
        </p:spPr>
      </p:pic>
      <p:pic>
        <p:nvPicPr>
          <p:cNvPr id="6" name="Picture 5">
            <a:extLst>
              <a:ext uri="{FF2B5EF4-FFF2-40B4-BE49-F238E27FC236}">
                <a16:creationId xmlns:a16="http://schemas.microsoft.com/office/drawing/2014/main" id="{C1ED8F60-67EB-488A-988F-AEDDF2BA932D}"/>
              </a:ext>
            </a:extLst>
          </p:cNvPr>
          <p:cNvPicPr>
            <a:picLocks noChangeAspect="1"/>
          </p:cNvPicPr>
          <p:nvPr/>
        </p:nvPicPr>
        <p:blipFill>
          <a:blip r:embed="rId4" cstate="print"/>
          <a:stretch>
            <a:fillRect/>
          </a:stretch>
        </p:blipFill>
        <p:spPr>
          <a:xfrm>
            <a:off x="3635896" y="414383"/>
            <a:ext cx="1181100" cy="733425"/>
          </a:xfrm>
          <a:prstGeom prst="rect">
            <a:avLst/>
          </a:prstGeom>
        </p:spPr>
      </p:pic>
      <p:pic>
        <p:nvPicPr>
          <p:cNvPr id="7" name="Picture 6">
            <a:extLst>
              <a:ext uri="{FF2B5EF4-FFF2-40B4-BE49-F238E27FC236}">
                <a16:creationId xmlns:a16="http://schemas.microsoft.com/office/drawing/2014/main" id="{D8520228-622B-4EBC-8D65-ABA077DCE6C8}"/>
              </a:ext>
            </a:extLst>
          </p:cNvPr>
          <p:cNvPicPr>
            <a:picLocks noChangeAspect="1"/>
          </p:cNvPicPr>
          <p:nvPr/>
        </p:nvPicPr>
        <p:blipFill>
          <a:blip r:embed="rId5" cstate="print"/>
          <a:stretch>
            <a:fillRect/>
          </a:stretch>
        </p:blipFill>
        <p:spPr>
          <a:xfrm>
            <a:off x="6514709" y="836712"/>
            <a:ext cx="1209675" cy="742950"/>
          </a:xfrm>
          <a:prstGeom prst="rect">
            <a:avLst/>
          </a:prstGeom>
        </p:spPr>
      </p:pic>
      <p:pic>
        <p:nvPicPr>
          <p:cNvPr id="8" name="Picture 7">
            <a:extLst>
              <a:ext uri="{FF2B5EF4-FFF2-40B4-BE49-F238E27FC236}">
                <a16:creationId xmlns:a16="http://schemas.microsoft.com/office/drawing/2014/main" id="{7BDDD003-4754-4DE5-915B-62AF437E61F1}"/>
              </a:ext>
            </a:extLst>
          </p:cNvPr>
          <p:cNvPicPr>
            <a:picLocks noChangeAspect="1"/>
          </p:cNvPicPr>
          <p:nvPr/>
        </p:nvPicPr>
        <p:blipFill>
          <a:blip r:embed="rId6" cstate="print"/>
          <a:stretch>
            <a:fillRect/>
          </a:stretch>
        </p:blipFill>
        <p:spPr>
          <a:xfrm>
            <a:off x="2166764" y="2767583"/>
            <a:ext cx="1181100" cy="733425"/>
          </a:xfrm>
          <a:prstGeom prst="rect">
            <a:avLst/>
          </a:prstGeom>
        </p:spPr>
      </p:pic>
      <p:pic>
        <p:nvPicPr>
          <p:cNvPr id="10" name="Picture 9">
            <a:extLst>
              <a:ext uri="{FF2B5EF4-FFF2-40B4-BE49-F238E27FC236}">
                <a16:creationId xmlns:a16="http://schemas.microsoft.com/office/drawing/2014/main" id="{5F7A7687-7FDC-4A9F-B190-CE260B2C065C}"/>
              </a:ext>
            </a:extLst>
          </p:cNvPr>
          <p:cNvPicPr>
            <a:picLocks noChangeAspect="1"/>
          </p:cNvPicPr>
          <p:nvPr/>
        </p:nvPicPr>
        <p:blipFill>
          <a:blip r:embed="rId7" cstate="print"/>
          <a:stretch>
            <a:fillRect/>
          </a:stretch>
        </p:blipFill>
        <p:spPr>
          <a:xfrm>
            <a:off x="5493618" y="2830066"/>
            <a:ext cx="1181100" cy="742950"/>
          </a:xfrm>
          <a:prstGeom prst="rect">
            <a:avLst/>
          </a:prstGeom>
        </p:spPr>
      </p:pic>
      <p:sp>
        <p:nvSpPr>
          <p:cNvPr id="11" name="TextBox 10">
            <a:extLst>
              <a:ext uri="{FF2B5EF4-FFF2-40B4-BE49-F238E27FC236}">
                <a16:creationId xmlns:a16="http://schemas.microsoft.com/office/drawing/2014/main" id="{C7D2EAC2-7191-4EA3-9BE2-D4BA1A261BCC}"/>
              </a:ext>
            </a:extLst>
          </p:cNvPr>
          <p:cNvSpPr txBox="1"/>
          <p:nvPr/>
        </p:nvSpPr>
        <p:spPr>
          <a:xfrm>
            <a:off x="683568" y="1700808"/>
            <a:ext cx="2304256" cy="830997"/>
          </a:xfrm>
          <a:prstGeom prst="rect">
            <a:avLst/>
          </a:prstGeom>
          <a:noFill/>
        </p:spPr>
        <p:txBody>
          <a:bodyPr wrap="square" rtlCol="0">
            <a:spAutoFit/>
          </a:bodyPr>
          <a:lstStyle/>
          <a:p>
            <a:pPr marL="171450" indent="-171450">
              <a:buFontTx/>
              <a:buChar char="-"/>
            </a:pPr>
            <a:r>
              <a:rPr lang="en-GB" sz="1200" dirty="0"/>
              <a:t>Type of business</a:t>
            </a:r>
          </a:p>
          <a:p>
            <a:pPr marL="171450" indent="-171450">
              <a:buFontTx/>
              <a:buChar char="-"/>
            </a:pPr>
            <a:r>
              <a:rPr lang="en-GB" sz="1200" dirty="0"/>
              <a:t>Profit/Non-profit</a:t>
            </a:r>
          </a:p>
          <a:p>
            <a:pPr marL="171450" indent="-171450">
              <a:buFontTx/>
              <a:buChar char="-"/>
            </a:pPr>
            <a:r>
              <a:rPr lang="en-GB" sz="1200" dirty="0"/>
              <a:t>Target customer</a:t>
            </a:r>
          </a:p>
          <a:p>
            <a:pPr marL="171450" indent="-171450">
              <a:buFontTx/>
              <a:buChar char="-"/>
            </a:pPr>
            <a:r>
              <a:rPr lang="en-GB" sz="1200" dirty="0"/>
              <a:t>Product</a:t>
            </a:r>
          </a:p>
        </p:txBody>
      </p:sp>
      <p:sp>
        <p:nvSpPr>
          <p:cNvPr id="12" name="TextBox 11">
            <a:extLst>
              <a:ext uri="{FF2B5EF4-FFF2-40B4-BE49-F238E27FC236}">
                <a16:creationId xmlns:a16="http://schemas.microsoft.com/office/drawing/2014/main" id="{143BF5D0-EC51-4FD2-BA44-D3A60D9343FC}"/>
              </a:ext>
            </a:extLst>
          </p:cNvPr>
          <p:cNvSpPr txBox="1"/>
          <p:nvPr/>
        </p:nvSpPr>
        <p:spPr>
          <a:xfrm>
            <a:off x="3337992" y="1245293"/>
            <a:ext cx="2314127" cy="646331"/>
          </a:xfrm>
          <a:prstGeom prst="rect">
            <a:avLst/>
          </a:prstGeom>
          <a:noFill/>
        </p:spPr>
        <p:txBody>
          <a:bodyPr wrap="square" rtlCol="0">
            <a:spAutoFit/>
          </a:bodyPr>
          <a:lstStyle/>
          <a:p>
            <a:pPr marL="171450" indent="-171450">
              <a:buFontTx/>
              <a:buChar char="-"/>
            </a:pPr>
            <a:r>
              <a:rPr lang="en-GB" sz="1200" dirty="0"/>
              <a:t>Who is in charge?</a:t>
            </a:r>
          </a:p>
          <a:p>
            <a:pPr marL="171450" indent="-171450">
              <a:buFontTx/>
              <a:buChar char="-"/>
            </a:pPr>
            <a:r>
              <a:rPr lang="en-GB" sz="1200" dirty="0"/>
              <a:t>What is the budget?</a:t>
            </a:r>
          </a:p>
          <a:p>
            <a:pPr marL="171450" indent="-171450">
              <a:buFontTx/>
              <a:buChar char="-"/>
            </a:pPr>
            <a:r>
              <a:rPr lang="en-GB" sz="1200" dirty="0"/>
              <a:t>Who do I have to help?</a:t>
            </a:r>
          </a:p>
        </p:txBody>
      </p:sp>
      <p:sp>
        <p:nvSpPr>
          <p:cNvPr id="13" name="TextBox 12">
            <a:extLst>
              <a:ext uri="{FF2B5EF4-FFF2-40B4-BE49-F238E27FC236}">
                <a16:creationId xmlns:a16="http://schemas.microsoft.com/office/drawing/2014/main" id="{1DF2AAA0-A70B-4874-9204-18B30D41A76D}"/>
              </a:ext>
            </a:extLst>
          </p:cNvPr>
          <p:cNvSpPr txBox="1"/>
          <p:nvPr/>
        </p:nvSpPr>
        <p:spPr>
          <a:xfrm>
            <a:off x="5889812" y="1700808"/>
            <a:ext cx="2930660" cy="830997"/>
          </a:xfrm>
          <a:prstGeom prst="rect">
            <a:avLst/>
          </a:prstGeom>
          <a:noFill/>
        </p:spPr>
        <p:txBody>
          <a:bodyPr wrap="square" rtlCol="0">
            <a:spAutoFit/>
          </a:bodyPr>
          <a:lstStyle/>
          <a:p>
            <a:pPr marL="171450" indent="-171450">
              <a:buFontTx/>
              <a:buChar char="-"/>
            </a:pPr>
            <a:r>
              <a:rPr lang="en-GB" sz="1200" dirty="0"/>
              <a:t>How will Marketing contribute?</a:t>
            </a:r>
          </a:p>
          <a:p>
            <a:pPr marL="171450" indent="-171450">
              <a:buFontTx/>
              <a:buChar char="-"/>
            </a:pPr>
            <a:r>
              <a:rPr lang="en-GB" sz="1200" dirty="0"/>
              <a:t>What does Marketing want to achieve?</a:t>
            </a:r>
          </a:p>
          <a:p>
            <a:pPr marL="171450" indent="-171450">
              <a:buFontTx/>
              <a:buChar char="-"/>
            </a:pPr>
            <a:r>
              <a:rPr lang="en-GB" sz="1200" dirty="0"/>
              <a:t>Create Brand</a:t>
            </a:r>
          </a:p>
        </p:txBody>
      </p:sp>
      <p:sp>
        <p:nvSpPr>
          <p:cNvPr id="14" name="TextBox 13">
            <a:extLst>
              <a:ext uri="{FF2B5EF4-FFF2-40B4-BE49-F238E27FC236}">
                <a16:creationId xmlns:a16="http://schemas.microsoft.com/office/drawing/2014/main" id="{67DB4BC7-98CE-4A9E-AAA6-B2396A8140DB}"/>
              </a:ext>
            </a:extLst>
          </p:cNvPr>
          <p:cNvSpPr txBox="1"/>
          <p:nvPr/>
        </p:nvSpPr>
        <p:spPr>
          <a:xfrm>
            <a:off x="1649796" y="3513202"/>
            <a:ext cx="3138228" cy="830997"/>
          </a:xfrm>
          <a:prstGeom prst="rect">
            <a:avLst/>
          </a:prstGeom>
          <a:noFill/>
        </p:spPr>
        <p:txBody>
          <a:bodyPr wrap="square" rtlCol="0">
            <a:spAutoFit/>
          </a:bodyPr>
          <a:lstStyle/>
          <a:p>
            <a:pPr marL="171450" indent="-171450">
              <a:buFontTx/>
              <a:buChar char="-"/>
            </a:pPr>
            <a:r>
              <a:rPr lang="en-GB" sz="1200" dirty="0"/>
              <a:t>How do we achieve goal?</a:t>
            </a:r>
          </a:p>
          <a:p>
            <a:pPr marL="171450" indent="-171450">
              <a:buFontTx/>
              <a:buChar char="-"/>
            </a:pPr>
            <a:r>
              <a:rPr lang="en-GB" sz="1200" dirty="0"/>
              <a:t>When do we know we have achieved them?</a:t>
            </a:r>
          </a:p>
          <a:p>
            <a:pPr marL="171450" indent="-171450">
              <a:buFontTx/>
              <a:buChar char="-"/>
            </a:pPr>
            <a:r>
              <a:rPr lang="en-GB" sz="1200" dirty="0"/>
              <a:t>How do we keep to the strategy?</a:t>
            </a:r>
          </a:p>
        </p:txBody>
      </p:sp>
      <p:sp>
        <p:nvSpPr>
          <p:cNvPr id="16" name="TextBox 15">
            <a:extLst>
              <a:ext uri="{FF2B5EF4-FFF2-40B4-BE49-F238E27FC236}">
                <a16:creationId xmlns:a16="http://schemas.microsoft.com/office/drawing/2014/main" id="{0FD9B114-42D1-4522-A121-75FB0130D73E}"/>
              </a:ext>
            </a:extLst>
          </p:cNvPr>
          <p:cNvSpPr txBox="1"/>
          <p:nvPr/>
        </p:nvSpPr>
        <p:spPr>
          <a:xfrm>
            <a:off x="5074574" y="3595082"/>
            <a:ext cx="2649810" cy="646331"/>
          </a:xfrm>
          <a:prstGeom prst="rect">
            <a:avLst/>
          </a:prstGeom>
          <a:noFill/>
        </p:spPr>
        <p:txBody>
          <a:bodyPr wrap="square" rtlCol="0">
            <a:spAutoFit/>
          </a:bodyPr>
          <a:lstStyle/>
          <a:p>
            <a:pPr marL="171450" indent="-171450">
              <a:buFontTx/>
              <a:buChar char="-"/>
            </a:pPr>
            <a:r>
              <a:rPr lang="en-GB" sz="1200" dirty="0"/>
              <a:t>Sales are an unknown factor</a:t>
            </a:r>
          </a:p>
          <a:p>
            <a:pPr marL="171450" indent="-171450">
              <a:buFontTx/>
              <a:buChar char="-"/>
            </a:pPr>
            <a:r>
              <a:rPr lang="en-GB" sz="1200" dirty="0"/>
              <a:t>What if strategy is wrong?</a:t>
            </a:r>
          </a:p>
          <a:p>
            <a:pPr marL="171450" indent="-171450">
              <a:buFontTx/>
              <a:buChar char="-"/>
            </a:pPr>
            <a:r>
              <a:rPr lang="en-GB" sz="1200" dirty="0"/>
              <a:t>Is the overall strategy clear?</a:t>
            </a:r>
          </a:p>
        </p:txBody>
      </p:sp>
      <p:sp>
        <p:nvSpPr>
          <p:cNvPr id="15" name="TextBox 14"/>
          <p:cNvSpPr txBox="1"/>
          <p:nvPr/>
        </p:nvSpPr>
        <p:spPr>
          <a:xfrm>
            <a:off x="395536" y="6309320"/>
            <a:ext cx="504056" cy="307777"/>
          </a:xfrm>
          <a:prstGeom prst="rect">
            <a:avLst/>
          </a:prstGeom>
          <a:noFill/>
        </p:spPr>
        <p:txBody>
          <a:bodyPr wrap="square" rtlCol="0">
            <a:spAutoFit/>
          </a:bodyPr>
          <a:lstStyle/>
          <a:p>
            <a:r>
              <a:rPr lang="en-GB" sz="1400" b="0" dirty="0"/>
              <a:t>12</a:t>
            </a:r>
          </a:p>
        </p:txBody>
      </p:sp>
    </p:spTree>
    <p:extLst>
      <p:ext uri="{BB962C8B-B14F-4D97-AF65-F5344CB8AC3E}">
        <p14:creationId xmlns:p14="http://schemas.microsoft.com/office/powerpoint/2010/main" val="274425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8FED5-7142-4F30-A50D-9AA8398BC869}"/>
              </a:ext>
            </a:extLst>
          </p:cNvPr>
          <p:cNvPicPr>
            <a:picLocks noChangeAspect="1"/>
          </p:cNvPicPr>
          <p:nvPr/>
        </p:nvPicPr>
        <p:blipFill>
          <a:blip r:embed="rId3" cstate="print"/>
          <a:stretch>
            <a:fillRect/>
          </a:stretch>
        </p:blipFill>
        <p:spPr>
          <a:xfrm>
            <a:off x="971389" y="836712"/>
            <a:ext cx="1181100" cy="733425"/>
          </a:xfrm>
          <a:prstGeom prst="rect">
            <a:avLst/>
          </a:prstGeom>
        </p:spPr>
      </p:pic>
      <p:pic>
        <p:nvPicPr>
          <p:cNvPr id="6" name="Picture 5">
            <a:extLst>
              <a:ext uri="{FF2B5EF4-FFF2-40B4-BE49-F238E27FC236}">
                <a16:creationId xmlns:a16="http://schemas.microsoft.com/office/drawing/2014/main" id="{C1ED8F60-67EB-488A-988F-AEDDF2BA932D}"/>
              </a:ext>
            </a:extLst>
          </p:cNvPr>
          <p:cNvPicPr>
            <a:picLocks noChangeAspect="1"/>
          </p:cNvPicPr>
          <p:nvPr/>
        </p:nvPicPr>
        <p:blipFill>
          <a:blip r:embed="rId4" cstate="print"/>
          <a:stretch>
            <a:fillRect/>
          </a:stretch>
        </p:blipFill>
        <p:spPr>
          <a:xfrm>
            <a:off x="3635896" y="414383"/>
            <a:ext cx="1181100" cy="733425"/>
          </a:xfrm>
          <a:prstGeom prst="rect">
            <a:avLst/>
          </a:prstGeom>
        </p:spPr>
      </p:pic>
      <p:pic>
        <p:nvPicPr>
          <p:cNvPr id="7" name="Picture 6">
            <a:extLst>
              <a:ext uri="{FF2B5EF4-FFF2-40B4-BE49-F238E27FC236}">
                <a16:creationId xmlns:a16="http://schemas.microsoft.com/office/drawing/2014/main" id="{D8520228-622B-4EBC-8D65-ABA077DCE6C8}"/>
              </a:ext>
            </a:extLst>
          </p:cNvPr>
          <p:cNvPicPr>
            <a:picLocks noChangeAspect="1"/>
          </p:cNvPicPr>
          <p:nvPr/>
        </p:nvPicPr>
        <p:blipFill>
          <a:blip r:embed="rId5" cstate="print"/>
          <a:stretch>
            <a:fillRect/>
          </a:stretch>
        </p:blipFill>
        <p:spPr>
          <a:xfrm>
            <a:off x="6514709" y="836712"/>
            <a:ext cx="1209675" cy="742950"/>
          </a:xfrm>
          <a:prstGeom prst="rect">
            <a:avLst/>
          </a:prstGeom>
        </p:spPr>
      </p:pic>
      <p:pic>
        <p:nvPicPr>
          <p:cNvPr id="8" name="Picture 7">
            <a:extLst>
              <a:ext uri="{FF2B5EF4-FFF2-40B4-BE49-F238E27FC236}">
                <a16:creationId xmlns:a16="http://schemas.microsoft.com/office/drawing/2014/main" id="{7BDDD003-4754-4DE5-915B-62AF437E61F1}"/>
              </a:ext>
            </a:extLst>
          </p:cNvPr>
          <p:cNvPicPr>
            <a:picLocks noChangeAspect="1"/>
          </p:cNvPicPr>
          <p:nvPr/>
        </p:nvPicPr>
        <p:blipFill>
          <a:blip r:embed="rId6" cstate="print"/>
          <a:stretch>
            <a:fillRect/>
          </a:stretch>
        </p:blipFill>
        <p:spPr>
          <a:xfrm>
            <a:off x="2166764" y="2767583"/>
            <a:ext cx="1181100" cy="733425"/>
          </a:xfrm>
          <a:prstGeom prst="rect">
            <a:avLst/>
          </a:prstGeom>
        </p:spPr>
      </p:pic>
      <p:pic>
        <p:nvPicPr>
          <p:cNvPr id="9" name="Picture 8">
            <a:extLst>
              <a:ext uri="{FF2B5EF4-FFF2-40B4-BE49-F238E27FC236}">
                <a16:creationId xmlns:a16="http://schemas.microsoft.com/office/drawing/2014/main" id="{91947CA4-AFC5-4AAF-B63E-0DD9AC5C94E1}"/>
              </a:ext>
            </a:extLst>
          </p:cNvPr>
          <p:cNvPicPr>
            <a:picLocks noChangeAspect="1"/>
          </p:cNvPicPr>
          <p:nvPr/>
        </p:nvPicPr>
        <p:blipFill>
          <a:blip r:embed="rId7" cstate="print"/>
          <a:stretch>
            <a:fillRect/>
          </a:stretch>
        </p:blipFill>
        <p:spPr>
          <a:xfrm>
            <a:off x="3847292" y="4692749"/>
            <a:ext cx="1181100" cy="752475"/>
          </a:xfrm>
          <a:prstGeom prst="rect">
            <a:avLst/>
          </a:prstGeom>
        </p:spPr>
      </p:pic>
      <p:pic>
        <p:nvPicPr>
          <p:cNvPr id="10" name="Picture 9">
            <a:extLst>
              <a:ext uri="{FF2B5EF4-FFF2-40B4-BE49-F238E27FC236}">
                <a16:creationId xmlns:a16="http://schemas.microsoft.com/office/drawing/2014/main" id="{5F7A7687-7FDC-4A9F-B190-CE260B2C065C}"/>
              </a:ext>
            </a:extLst>
          </p:cNvPr>
          <p:cNvPicPr>
            <a:picLocks noChangeAspect="1"/>
          </p:cNvPicPr>
          <p:nvPr/>
        </p:nvPicPr>
        <p:blipFill>
          <a:blip r:embed="rId8" cstate="print"/>
          <a:stretch>
            <a:fillRect/>
          </a:stretch>
        </p:blipFill>
        <p:spPr>
          <a:xfrm>
            <a:off x="5493618" y="2830066"/>
            <a:ext cx="1181100" cy="742950"/>
          </a:xfrm>
          <a:prstGeom prst="rect">
            <a:avLst/>
          </a:prstGeom>
        </p:spPr>
      </p:pic>
      <p:sp>
        <p:nvSpPr>
          <p:cNvPr id="11" name="TextBox 10">
            <a:extLst>
              <a:ext uri="{FF2B5EF4-FFF2-40B4-BE49-F238E27FC236}">
                <a16:creationId xmlns:a16="http://schemas.microsoft.com/office/drawing/2014/main" id="{C7D2EAC2-7191-4EA3-9BE2-D4BA1A261BCC}"/>
              </a:ext>
            </a:extLst>
          </p:cNvPr>
          <p:cNvSpPr txBox="1"/>
          <p:nvPr/>
        </p:nvSpPr>
        <p:spPr>
          <a:xfrm>
            <a:off x="683568" y="1700808"/>
            <a:ext cx="2304256" cy="830997"/>
          </a:xfrm>
          <a:prstGeom prst="rect">
            <a:avLst/>
          </a:prstGeom>
          <a:noFill/>
        </p:spPr>
        <p:txBody>
          <a:bodyPr wrap="square" rtlCol="0">
            <a:spAutoFit/>
          </a:bodyPr>
          <a:lstStyle/>
          <a:p>
            <a:pPr marL="171450" indent="-171450">
              <a:buFontTx/>
              <a:buChar char="-"/>
            </a:pPr>
            <a:r>
              <a:rPr lang="en-GB" sz="1200" dirty="0"/>
              <a:t>Type of business</a:t>
            </a:r>
          </a:p>
          <a:p>
            <a:pPr marL="171450" indent="-171450">
              <a:buFontTx/>
              <a:buChar char="-"/>
            </a:pPr>
            <a:r>
              <a:rPr lang="en-GB" sz="1200" dirty="0"/>
              <a:t>Profit/Non-profit</a:t>
            </a:r>
          </a:p>
          <a:p>
            <a:pPr marL="171450" indent="-171450">
              <a:buFontTx/>
              <a:buChar char="-"/>
            </a:pPr>
            <a:r>
              <a:rPr lang="en-GB" sz="1200" dirty="0"/>
              <a:t>Target customer</a:t>
            </a:r>
          </a:p>
          <a:p>
            <a:pPr marL="171450" indent="-171450">
              <a:buFontTx/>
              <a:buChar char="-"/>
            </a:pPr>
            <a:r>
              <a:rPr lang="en-GB" sz="1200" dirty="0"/>
              <a:t>Product</a:t>
            </a:r>
          </a:p>
        </p:txBody>
      </p:sp>
      <p:sp>
        <p:nvSpPr>
          <p:cNvPr id="12" name="TextBox 11">
            <a:extLst>
              <a:ext uri="{FF2B5EF4-FFF2-40B4-BE49-F238E27FC236}">
                <a16:creationId xmlns:a16="http://schemas.microsoft.com/office/drawing/2014/main" id="{143BF5D0-EC51-4FD2-BA44-D3A60D9343FC}"/>
              </a:ext>
            </a:extLst>
          </p:cNvPr>
          <p:cNvSpPr txBox="1"/>
          <p:nvPr/>
        </p:nvSpPr>
        <p:spPr>
          <a:xfrm>
            <a:off x="3337992" y="1245293"/>
            <a:ext cx="2314127" cy="646331"/>
          </a:xfrm>
          <a:prstGeom prst="rect">
            <a:avLst/>
          </a:prstGeom>
          <a:noFill/>
        </p:spPr>
        <p:txBody>
          <a:bodyPr wrap="square" rtlCol="0">
            <a:spAutoFit/>
          </a:bodyPr>
          <a:lstStyle/>
          <a:p>
            <a:pPr marL="171450" indent="-171450">
              <a:buFontTx/>
              <a:buChar char="-"/>
            </a:pPr>
            <a:r>
              <a:rPr lang="en-GB" sz="1200" dirty="0"/>
              <a:t>Who is in charge?</a:t>
            </a:r>
          </a:p>
          <a:p>
            <a:pPr marL="171450" indent="-171450">
              <a:buFontTx/>
              <a:buChar char="-"/>
            </a:pPr>
            <a:r>
              <a:rPr lang="en-GB" sz="1200" dirty="0"/>
              <a:t>What is the budget?</a:t>
            </a:r>
          </a:p>
          <a:p>
            <a:pPr marL="171450" indent="-171450">
              <a:buFontTx/>
              <a:buChar char="-"/>
            </a:pPr>
            <a:r>
              <a:rPr lang="en-GB" sz="1200" dirty="0"/>
              <a:t>Who do I have to help?</a:t>
            </a:r>
          </a:p>
        </p:txBody>
      </p:sp>
      <p:sp>
        <p:nvSpPr>
          <p:cNvPr id="13" name="TextBox 12">
            <a:extLst>
              <a:ext uri="{FF2B5EF4-FFF2-40B4-BE49-F238E27FC236}">
                <a16:creationId xmlns:a16="http://schemas.microsoft.com/office/drawing/2014/main" id="{1DF2AAA0-A70B-4874-9204-18B30D41A76D}"/>
              </a:ext>
            </a:extLst>
          </p:cNvPr>
          <p:cNvSpPr txBox="1"/>
          <p:nvPr/>
        </p:nvSpPr>
        <p:spPr>
          <a:xfrm>
            <a:off x="5889812" y="1700808"/>
            <a:ext cx="2930660" cy="830997"/>
          </a:xfrm>
          <a:prstGeom prst="rect">
            <a:avLst/>
          </a:prstGeom>
          <a:noFill/>
        </p:spPr>
        <p:txBody>
          <a:bodyPr wrap="square" rtlCol="0">
            <a:spAutoFit/>
          </a:bodyPr>
          <a:lstStyle/>
          <a:p>
            <a:pPr marL="171450" indent="-171450">
              <a:buFontTx/>
              <a:buChar char="-"/>
            </a:pPr>
            <a:r>
              <a:rPr lang="en-GB" sz="1200" dirty="0"/>
              <a:t>How will Marketing contribute?</a:t>
            </a:r>
          </a:p>
          <a:p>
            <a:pPr marL="171450" indent="-171450">
              <a:buFontTx/>
              <a:buChar char="-"/>
            </a:pPr>
            <a:r>
              <a:rPr lang="en-GB" sz="1200" dirty="0"/>
              <a:t>What does Marketing want to achieve?</a:t>
            </a:r>
          </a:p>
          <a:p>
            <a:pPr marL="171450" indent="-171450">
              <a:buFontTx/>
              <a:buChar char="-"/>
            </a:pPr>
            <a:r>
              <a:rPr lang="en-GB" sz="1200" dirty="0"/>
              <a:t>Create Brand</a:t>
            </a:r>
          </a:p>
        </p:txBody>
      </p:sp>
      <p:sp>
        <p:nvSpPr>
          <p:cNvPr id="14" name="TextBox 13">
            <a:extLst>
              <a:ext uri="{FF2B5EF4-FFF2-40B4-BE49-F238E27FC236}">
                <a16:creationId xmlns:a16="http://schemas.microsoft.com/office/drawing/2014/main" id="{67DB4BC7-98CE-4A9E-AAA6-B2396A8140DB}"/>
              </a:ext>
            </a:extLst>
          </p:cNvPr>
          <p:cNvSpPr txBox="1"/>
          <p:nvPr/>
        </p:nvSpPr>
        <p:spPr>
          <a:xfrm>
            <a:off x="1649796" y="3513202"/>
            <a:ext cx="3138228" cy="830997"/>
          </a:xfrm>
          <a:prstGeom prst="rect">
            <a:avLst/>
          </a:prstGeom>
          <a:noFill/>
        </p:spPr>
        <p:txBody>
          <a:bodyPr wrap="square" rtlCol="0">
            <a:spAutoFit/>
          </a:bodyPr>
          <a:lstStyle/>
          <a:p>
            <a:pPr marL="171450" indent="-171450">
              <a:buFontTx/>
              <a:buChar char="-"/>
            </a:pPr>
            <a:r>
              <a:rPr lang="en-GB" sz="1200" dirty="0"/>
              <a:t>How do we achieve goal?</a:t>
            </a:r>
          </a:p>
          <a:p>
            <a:pPr marL="171450" indent="-171450">
              <a:buFontTx/>
              <a:buChar char="-"/>
            </a:pPr>
            <a:r>
              <a:rPr lang="en-GB" sz="1200" dirty="0"/>
              <a:t>When do we know we have achieved them?</a:t>
            </a:r>
          </a:p>
          <a:p>
            <a:pPr marL="171450" indent="-171450">
              <a:buFontTx/>
              <a:buChar char="-"/>
            </a:pPr>
            <a:r>
              <a:rPr lang="en-GB" sz="1200" dirty="0"/>
              <a:t>How do we keep to the strategy?</a:t>
            </a:r>
          </a:p>
        </p:txBody>
      </p:sp>
      <p:sp>
        <p:nvSpPr>
          <p:cNvPr id="15" name="TextBox 14">
            <a:extLst>
              <a:ext uri="{FF2B5EF4-FFF2-40B4-BE49-F238E27FC236}">
                <a16:creationId xmlns:a16="http://schemas.microsoft.com/office/drawing/2014/main" id="{299B1ECA-659C-45F3-BDD8-50D091715368}"/>
              </a:ext>
            </a:extLst>
          </p:cNvPr>
          <p:cNvSpPr txBox="1"/>
          <p:nvPr/>
        </p:nvSpPr>
        <p:spPr>
          <a:xfrm>
            <a:off x="3333588" y="5539298"/>
            <a:ext cx="3038611" cy="646331"/>
          </a:xfrm>
          <a:prstGeom prst="rect">
            <a:avLst/>
          </a:prstGeom>
          <a:noFill/>
        </p:spPr>
        <p:txBody>
          <a:bodyPr wrap="square" rtlCol="0">
            <a:spAutoFit/>
          </a:bodyPr>
          <a:lstStyle/>
          <a:p>
            <a:pPr marL="171450" indent="-171450">
              <a:buFontTx/>
              <a:buChar char="-"/>
            </a:pPr>
            <a:r>
              <a:rPr lang="en-GB" sz="1200" dirty="0"/>
              <a:t>Who does what when?</a:t>
            </a:r>
          </a:p>
          <a:p>
            <a:pPr marL="171450" indent="-171450">
              <a:buFontTx/>
              <a:buChar char="-"/>
            </a:pPr>
            <a:r>
              <a:rPr lang="en-GB" sz="1200" dirty="0"/>
              <a:t>Does everybody know what to do?</a:t>
            </a:r>
          </a:p>
          <a:p>
            <a:pPr marL="171450" indent="-171450">
              <a:buFontTx/>
              <a:buChar char="-"/>
            </a:pPr>
            <a:r>
              <a:rPr lang="en-GB" sz="1200" dirty="0"/>
              <a:t>Is the overall strategy clear?</a:t>
            </a:r>
          </a:p>
        </p:txBody>
      </p:sp>
      <p:sp>
        <p:nvSpPr>
          <p:cNvPr id="16" name="TextBox 15">
            <a:extLst>
              <a:ext uri="{FF2B5EF4-FFF2-40B4-BE49-F238E27FC236}">
                <a16:creationId xmlns:a16="http://schemas.microsoft.com/office/drawing/2014/main" id="{0FD9B114-42D1-4522-A121-75FB0130D73E}"/>
              </a:ext>
            </a:extLst>
          </p:cNvPr>
          <p:cNvSpPr txBox="1"/>
          <p:nvPr/>
        </p:nvSpPr>
        <p:spPr>
          <a:xfrm>
            <a:off x="5074574" y="3595082"/>
            <a:ext cx="2649810" cy="646331"/>
          </a:xfrm>
          <a:prstGeom prst="rect">
            <a:avLst/>
          </a:prstGeom>
          <a:noFill/>
        </p:spPr>
        <p:txBody>
          <a:bodyPr wrap="square" rtlCol="0">
            <a:spAutoFit/>
          </a:bodyPr>
          <a:lstStyle/>
          <a:p>
            <a:pPr marL="171450" indent="-171450">
              <a:buFontTx/>
              <a:buChar char="-"/>
            </a:pPr>
            <a:r>
              <a:rPr lang="en-GB" sz="1200" dirty="0"/>
              <a:t>Sales are an unknown factor</a:t>
            </a:r>
          </a:p>
          <a:p>
            <a:pPr marL="171450" indent="-171450">
              <a:buFontTx/>
              <a:buChar char="-"/>
            </a:pPr>
            <a:r>
              <a:rPr lang="en-GB" sz="1200" dirty="0"/>
              <a:t>What if strategy is wrong?</a:t>
            </a:r>
          </a:p>
          <a:p>
            <a:pPr marL="171450" indent="-171450">
              <a:buFontTx/>
              <a:buChar char="-"/>
            </a:pPr>
            <a:r>
              <a:rPr lang="en-GB" sz="1200" dirty="0"/>
              <a:t>Is the overall strategy clear?</a:t>
            </a:r>
          </a:p>
        </p:txBody>
      </p:sp>
      <p:sp>
        <p:nvSpPr>
          <p:cNvPr id="17" name="TextBox 16"/>
          <p:cNvSpPr txBox="1"/>
          <p:nvPr/>
        </p:nvSpPr>
        <p:spPr>
          <a:xfrm>
            <a:off x="395536" y="6309320"/>
            <a:ext cx="504056" cy="307777"/>
          </a:xfrm>
          <a:prstGeom prst="rect">
            <a:avLst/>
          </a:prstGeom>
          <a:noFill/>
        </p:spPr>
        <p:txBody>
          <a:bodyPr wrap="square" rtlCol="0">
            <a:spAutoFit/>
          </a:bodyPr>
          <a:lstStyle/>
          <a:p>
            <a:r>
              <a:rPr lang="en-GB" sz="1400" b="0" dirty="0"/>
              <a:t>13</a:t>
            </a:r>
          </a:p>
        </p:txBody>
      </p:sp>
    </p:spTree>
    <p:extLst>
      <p:ext uri="{BB962C8B-B14F-4D97-AF65-F5344CB8AC3E}">
        <p14:creationId xmlns:p14="http://schemas.microsoft.com/office/powerpoint/2010/main" val="274425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900113" y="2276475"/>
            <a:ext cx="7391400" cy="1143000"/>
          </a:xfrm>
          <a:ln/>
        </p:spPr>
        <p:txBody>
          <a:bodyPr/>
          <a:lstStyle/>
          <a:p>
            <a:pPr algn="ctr"/>
            <a:r>
              <a:rPr lang="en-GB" sz="8800" dirty="0">
                <a:solidFill>
                  <a:schemeClr val="accent2"/>
                </a:solidFill>
              </a:rPr>
              <a:t>SALES</a:t>
            </a:r>
          </a:p>
        </p:txBody>
      </p:sp>
      <p:sp>
        <p:nvSpPr>
          <p:cNvPr id="3" name="TextBox 2"/>
          <p:cNvSpPr txBox="1"/>
          <p:nvPr/>
        </p:nvSpPr>
        <p:spPr>
          <a:xfrm>
            <a:off x="395536" y="6309320"/>
            <a:ext cx="504056" cy="307777"/>
          </a:xfrm>
          <a:prstGeom prst="rect">
            <a:avLst/>
          </a:prstGeom>
          <a:noFill/>
        </p:spPr>
        <p:txBody>
          <a:bodyPr wrap="square" rtlCol="0">
            <a:spAutoFit/>
          </a:bodyPr>
          <a:lstStyle/>
          <a:p>
            <a:r>
              <a:rPr lang="en-GB" sz="1400" b="0" dirty="0"/>
              <a:t>14</a:t>
            </a:r>
          </a:p>
        </p:txBody>
      </p:sp>
    </p:spTree>
    <p:extLst>
      <p:ext uri="{BB962C8B-B14F-4D97-AF65-F5344CB8AC3E}">
        <p14:creationId xmlns:p14="http://schemas.microsoft.com/office/powerpoint/2010/main" val="11597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  </a:t>
            </a:r>
          </a:p>
        </p:txBody>
      </p:sp>
      <p:pic>
        <p:nvPicPr>
          <p:cNvPr id="4" name="Picture 3" descr="_A1A9426.jpg"/>
          <p:cNvPicPr>
            <a:picLocks noChangeAspect="1"/>
          </p:cNvPicPr>
          <p:nvPr/>
        </p:nvPicPr>
        <p:blipFill>
          <a:blip r:embed="rId3" cstate="print"/>
          <a:stretch>
            <a:fillRect/>
          </a:stretch>
        </p:blipFill>
        <p:spPr>
          <a:xfrm>
            <a:off x="0" y="380561"/>
            <a:ext cx="9144000" cy="6096877"/>
          </a:xfrm>
          <a:prstGeom prst="rect">
            <a:avLst/>
          </a:prstGeom>
        </p:spPr>
      </p:pic>
    </p:spTree>
    <p:extLst>
      <p:ext uri="{BB962C8B-B14F-4D97-AF65-F5344CB8AC3E}">
        <p14:creationId xmlns:p14="http://schemas.microsoft.com/office/powerpoint/2010/main" val="11597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Picture 3" descr="_A1A9426.jpg"/>
          <p:cNvPicPr>
            <a:picLocks noChangeAspect="1"/>
          </p:cNvPicPr>
          <p:nvPr/>
        </p:nvPicPr>
        <p:blipFill>
          <a:blip r:embed="rId3" cstate="print"/>
          <a:stretch>
            <a:fillRect/>
          </a:stretch>
        </p:blipFill>
        <p:spPr>
          <a:xfrm>
            <a:off x="0" y="380561"/>
            <a:ext cx="9144000" cy="6096877"/>
          </a:xfrm>
          <a:prstGeom prst="rect">
            <a:avLst/>
          </a:prstGeom>
        </p:spPr>
      </p:pic>
      <p:pic>
        <p:nvPicPr>
          <p:cNvPr id="6" name="Picture 5" descr="Just in Case V2.jpg"/>
          <p:cNvPicPr>
            <a:picLocks noChangeAspect="1"/>
          </p:cNvPicPr>
          <p:nvPr/>
        </p:nvPicPr>
        <p:blipFill>
          <a:blip r:embed="rId4" cstate="print"/>
          <a:stretch>
            <a:fillRect/>
          </a:stretch>
        </p:blipFill>
        <p:spPr>
          <a:xfrm>
            <a:off x="0" y="381000"/>
            <a:ext cx="9144000" cy="6096000"/>
          </a:xfrm>
          <a:prstGeom prst="rect">
            <a:avLst/>
          </a:prstGeom>
        </p:spPr>
      </p:pic>
    </p:spTree>
    <p:extLst>
      <p:ext uri="{BB962C8B-B14F-4D97-AF65-F5344CB8AC3E}">
        <p14:creationId xmlns:p14="http://schemas.microsoft.com/office/powerpoint/2010/main" val="11597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a:xfrm>
            <a:off x="685800" y="188640"/>
            <a:ext cx="7391400" cy="1143000"/>
          </a:xfrm>
        </p:spPr>
        <p:txBody>
          <a:bodyPr/>
          <a:lstStyle/>
          <a:p>
            <a:r>
              <a:rPr lang="en-GB" dirty="0"/>
              <a:t>Documentation</a:t>
            </a:r>
          </a:p>
        </p:txBody>
      </p:sp>
      <p:sp>
        <p:nvSpPr>
          <p:cNvPr id="211974" name="Rectangle 6"/>
          <p:cNvSpPr>
            <a:spLocks noGrp="1" noChangeArrowheads="1"/>
          </p:cNvSpPr>
          <p:nvPr>
            <p:ph type="body" sz="half" idx="2"/>
          </p:nvPr>
        </p:nvSpPr>
        <p:spPr>
          <a:xfrm>
            <a:off x="2339752" y="1114400"/>
            <a:ext cx="6120680" cy="4114800"/>
          </a:xfrm>
        </p:spPr>
        <p:txBody>
          <a:bodyPr/>
          <a:lstStyle/>
          <a:p>
            <a:pPr>
              <a:lnSpc>
                <a:spcPct val="90000"/>
              </a:lnSpc>
            </a:pPr>
            <a:r>
              <a:rPr lang="en-GB" sz="2400" dirty="0"/>
              <a:t>Name of college/school</a:t>
            </a:r>
          </a:p>
          <a:p>
            <a:pPr>
              <a:lnSpc>
                <a:spcPct val="90000"/>
              </a:lnSpc>
            </a:pPr>
            <a:r>
              <a:rPr lang="en-GB" sz="2400" dirty="0"/>
              <a:t>Company name</a:t>
            </a:r>
          </a:p>
          <a:p>
            <a:pPr>
              <a:lnSpc>
                <a:spcPct val="90000"/>
              </a:lnSpc>
            </a:pPr>
            <a:r>
              <a:rPr lang="en-GB" sz="2400" dirty="0"/>
              <a:t>Business Mentors and their companies</a:t>
            </a:r>
          </a:p>
          <a:p>
            <a:pPr>
              <a:lnSpc>
                <a:spcPct val="90000"/>
              </a:lnSpc>
            </a:pPr>
            <a:r>
              <a:rPr lang="en-GB" sz="2400" dirty="0"/>
              <a:t>Product samples</a:t>
            </a:r>
          </a:p>
          <a:p>
            <a:pPr>
              <a:lnSpc>
                <a:spcPct val="90000"/>
              </a:lnSpc>
            </a:pPr>
            <a:r>
              <a:rPr lang="en-GB" sz="2400" dirty="0"/>
              <a:t>Background information</a:t>
            </a:r>
          </a:p>
          <a:p>
            <a:pPr>
              <a:lnSpc>
                <a:spcPct val="90000"/>
              </a:lnSpc>
            </a:pPr>
            <a:r>
              <a:rPr lang="en-GB" sz="2400" dirty="0"/>
              <a:t>Contact details</a:t>
            </a:r>
          </a:p>
          <a:p>
            <a:pPr>
              <a:lnSpc>
                <a:spcPct val="90000"/>
              </a:lnSpc>
            </a:pPr>
            <a:r>
              <a:rPr lang="en-GB" sz="2400" dirty="0"/>
              <a:t>Media coverage</a:t>
            </a:r>
          </a:p>
          <a:p>
            <a:pPr>
              <a:lnSpc>
                <a:spcPct val="90000"/>
              </a:lnSpc>
            </a:pPr>
            <a:r>
              <a:rPr lang="en-GB" sz="2400" dirty="0"/>
              <a:t>Third party endorsements</a:t>
            </a:r>
          </a:p>
          <a:p>
            <a:pPr>
              <a:lnSpc>
                <a:spcPct val="90000"/>
              </a:lnSpc>
            </a:pPr>
            <a:r>
              <a:rPr lang="en-GB" sz="2400" dirty="0"/>
              <a:t>Price</a:t>
            </a:r>
          </a:p>
          <a:p>
            <a:pPr>
              <a:lnSpc>
                <a:spcPct val="90000"/>
              </a:lnSpc>
            </a:pPr>
            <a:r>
              <a:rPr lang="en-GB" sz="2400" dirty="0"/>
              <a:t>Promotions and offers</a:t>
            </a:r>
          </a:p>
          <a:p>
            <a:pPr>
              <a:lnSpc>
                <a:spcPct val="90000"/>
              </a:lnSpc>
            </a:pPr>
            <a:r>
              <a:rPr lang="en-GB" sz="2400" dirty="0"/>
              <a:t>Folder with business plan, minutes and financial information</a:t>
            </a:r>
          </a:p>
          <a:p>
            <a:pPr>
              <a:lnSpc>
                <a:spcPct val="90000"/>
              </a:lnSpc>
              <a:buFontTx/>
              <a:buNone/>
            </a:pPr>
            <a:endParaRPr lang="en-GB" sz="1400" dirty="0"/>
          </a:p>
        </p:txBody>
      </p:sp>
      <p:sp>
        <p:nvSpPr>
          <p:cNvPr id="4" name="TextBox 3"/>
          <p:cNvSpPr txBox="1"/>
          <p:nvPr/>
        </p:nvSpPr>
        <p:spPr>
          <a:xfrm>
            <a:off x="395536" y="6309320"/>
            <a:ext cx="504056" cy="307777"/>
          </a:xfrm>
          <a:prstGeom prst="rect">
            <a:avLst/>
          </a:prstGeom>
          <a:noFill/>
        </p:spPr>
        <p:txBody>
          <a:bodyPr wrap="square" rtlCol="0">
            <a:spAutoFit/>
          </a:bodyPr>
          <a:lstStyle/>
          <a:p>
            <a:r>
              <a:rPr lang="en-GB" sz="1400" b="0"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188640"/>
            <a:ext cx="7391400" cy="1143000"/>
          </a:xfrm>
        </p:spPr>
        <p:txBody>
          <a:bodyPr/>
          <a:lstStyle/>
          <a:p>
            <a:r>
              <a:rPr lang="en-GB" dirty="0"/>
              <a:t>Stand Appeal</a:t>
            </a:r>
          </a:p>
        </p:txBody>
      </p:sp>
      <p:pic>
        <p:nvPicPr>
          <p:cNvPr id="2" name="Picture 1">
            <a:extLst>
              <a:ext uri="{FF2B5EF4-FFF2-40B4-BE49-F238E27FC236}">
                <a16:creationId xmlns:a16="http://schemas.microsoft.com/office/drawing/2014/main" id="{90D81A49-C33D-48E4-9EFF-7869EFCE194C}"/>
              </a:ext>
            </a:extLst>
          </p:cNvPr>
          <p:cNvPicPr>
            <a:picLocks noChangeAspect="1"/>
          </p:cNvPicPr>
          <p:nvPr/>
        </p:nvPicPr>
        <p:blipFill>
          <a:blip r:embed="rId3" cstate="print"/>
          <a:stretch>
            <a:fillRect/>
          </a:stretch>
        </p:blipFill>
        <p:spPr>
          <a:xfrm>
            <a:off x="345023" y="2060848"/>
            <a:ext cx="3531934" cy="2304256"/>
          </a:xfrm>
          <a:prstGeom prst="rect">
            <a:avLst/>
          </a:prstGeom>
        </p:spPr>
      </p:pic>
      <p:sp>
        <p:nvSpPr>
          <p:cNvPr id="221188" name="Rectangle 4"/>
          <p:cNvSpPr>
            <a:spLocks noGrp="1" noChangeArrowheads="1"/>
          </p:cNvSpPr>
          <p:nvPr>
            <p:ph type="body" sz="half" idx="2"/>
          </p:nvPr>
        </p:nvSpPr>
        <p:spPr>
          <a:xfrm>
            <a:off x="3962400" y="1052736"/>
            <a:ext cx="5002088" cy="4968552"/>
          </a:xfrm>
        </p:spPr>
        <p:txBody>
          <a:bodyPr/>
          <a:lstStyle/>
          <a:p>
            <a:pPr>
              <a:lnSpc>
                <a:spcPct val="90000"/>
              </a:lnSpc>
            </a:pPr>
            <a:r>
              <a:rPr lang="en-GB" sz="2400" dirty="0"/>
              <a:t>Am I drawn to your stand?</a:t>
            </a:r>
          </a:p>
          <a:p>
            <a:pPr>
              <a:lnSpc>
                <a:spcPct val="90000"/>
              </a:lnSpc>
            </a:pPr>
            <a:r>
              <a:rPr lang="en-GB" sz="2400" dirty="0"/>
              <a:t>How do you present yourselves?</a:t>
            </a:r>
          </a:p>
          <a:p>
            <a:pPr>
              <a:lnSpc>
                <a:spcPct val="90000"/>
              </a:lnSpc>
            </a:pPr>
            <a:r>
              <a:rPr lang="en-GB" sz="2400" dirty="0"/>
              <a:t>Is your name clear?</a:t>
            </a:r>
          </a:p>
          <a:p>
            <a:pPr>
              <a:lnSpc>
                <a:spcPct val="90000"/>
              </a:lnSpc>
            </a:pPr>
            <a:r>
              <a:rPr lang="en-GB" sz="2400" dirty="0"/>
              <a:t>Is it obvious what you do?</a:t>
            </a:r>
          </a:p>
          <a:p>
            <a:pPr>
              <a:lnSpc>
                <a:spcPct val="90000"/>
              </a:lnSpc>
            </a:pPr>
            <a:r>
              <a:rPr lang="en-GB" sz="2400" dirty="0"/>
              <a:t>Are the staff well presented?</a:t>
            </a:r>
          </a:p>
          <a:p>
            <a:pPr>
              <a:lnSpc>
                <a:spcPct val="90000"/>
              </a:lnSpc>
            </a:pPr>
            <a:r>
              <a:rPr lang="en-GB" sz="2400" dirty="0"/>
              <a:t>Is it an interesting stand?</a:t>
            </a:r>
          </a:p>
          <a:p>
            <a:pPr>
              <a:lnSpc>
                <a:spcPct val="90000"/>
              </a:lnSpc>
            </a:pPr>
            <a:r>
              <a:rPr lang="en-GB" sz="2400" dirty="0"/>
              <a:t>Do I want to find out more?</a:t>
            </a:r>
          </a:p>
          <a:p>
            <a:pPr>
              <a:lnSpc>
                <a:spcPct val="90000"/>
              </a:lnSpc>
            </a:pPr>
            <a:r>
              <a:rPr lang="en-GB" sz="2400" dirty="0"/>
              <a:t>Is the price clearly stated?</a:t>
            </a:r>
          </a:p>
          <a:p>
            <a:pPr>
              <a:lnSpc>
                <a:spcPct val="90000"/>
              </a:lnSpc>
            </a:pPr>
            <a:r>
              <a:rPr lang="en-GB" sz="2400" dirty="0"/>
              <a:t>Have you used</a:t>
            </a:r>
          </a:p>
          <a:p>
            <a:pPr lvl="1">
              <a:lnSpc>
                <a:spcPct val="90000"/>
              </a:lnSpc>
            </a:pPr>
            <a:r>
              <a:rPr lang="en-GB" sz="2000" dirty="0"/>
              <a:t>Signage</a:t>
            </a:r>
          </a:p>
          <a:p>
            <a:pPr lvl="1">
              <a:lnSpc>
                <a:spcPct val="90000"/>
              </a:lnSpc>
            </a:pPr>
            <a:r>
              <a:rPr lang="en-GB" sz="2000" dirty="0"/>
              <a:t>Lighting</a:t>
            </a:r>
          </a:p>
          <a:p>
            <a:pPr lvl="1">
              <a:lnSpc>
                <a:spcPct val="90000"/>
              </a:lnSpc>
            </a:pPr>
            <a:r>
              <a:rPr lang="en-GB" sz="2000" dirty="0"/>
              <a:t>Images</a:t>
            </a:r>
          </a:p>
          <a:p>
            <a:pPr>
              <a:lnSpc>
                <a:spcPct val="90000"/>
              </a:lnSpc>
            </a:pPr>
            <a:endParaRPr lang="en-GB" sz="1400" dirty="0"/>
          </a:p>
          <a:p>
            <a:pPr>
              <a:lnSpc>
                <a:spcPct val="90000"/>
              </a:lnSpc>
              <a:buFontTx/>
              <a:buNone/>
            </a:pPr>
            <a:endParaRPr lang="en-GB" sz="1400" dirty="0"/>
          </a:p>
        </p:txBody>
      </p:sp>
      <p:sp>
        <p:nvSpPr>
          <p:cNvPr id="5" name="TextBox 4"/>
          <p:cNvSpPr txBox="1"/>
          <p:nvPr/>
        </p:nvSpPr>
        <p:spPr>
          <a:xfrm>
            <a:off x="395536" y="6309320"/>
            <a:ext cx="504056" cy="307777"/>
          </a:xfrm>
          <a:prstGeom prst="rect">
            <a:avLst/>
          </a:prstGeom>
          <a:noFill/>
        </p:spPr>
        <p:txBody>
          <a:bodyPr wrap="square" rtlCol="0">
            <a:spAutoFit/>
          </a:bodyPr>
          <a:lstStyle/>
          <a:p>
            <a:r>
              <a:rPr lang="en-GB" sz="1400" b="0" dirty="0"/>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Wrong Attitude                    </a:t>
            </a:r>
            <a:endParaRPr lang="en-GB" sz="1400" dirty="0"/>
          </a:p>
        </p:txBody>
      </p:sp>
      <p:pic>
        <p:nvPicPr>
          <p:cNvPr id="2" name="Picture 1">
            <a:extLst>
              <a:ext uri="{FF2B5EF4-FFF2-40B4-BE49-F238E27FC236}">
                <a16:creationId xmlns:a16="http://schemas.microsoft.com/office/drawing/2014/main" id="{6800B5F3-3B79-4983-A840-1054A37FE4CC}"/>
              </a:ext>
            </a:extLst>
          </p:cNvPr>
          <p:cNvPicPr>
            <a:picLocks noChangeAspect="1"/>
          </p:cNvPicPr>
          <p:nvPr/>
        </p:nvPicPr>
        <p:blipFill>
          <a:blip r:embed="rId3" cstate="print"/>
          <a:stretch>
            <a:fillRect/>
          </a:stretch>
        </p:blipFill>
        <p:spPr>
          <a:xfrm>
            <a:off x="4206135" y="988983"/>
            <a:ext cx="1559856" cy="1083284"/>
          </a:xfrm>
          <a:prstGeom prst="rect">
            <a:avLst/>
          </a:prstGeom>
        </p:spPr>
      </p:pic>
      <p:sp>
        <p:nvSpPr>
          <p:cNvPr id="3" name="Rectangle 2">
            <a:extLst>
              <a:ext uri="{FF2B5EF4-FFF2-40B4-BE49-F238E27FC236}">
                <a16:creationId xmlns:a16="http://schemas.microsoft.com/office/drawing/2014/main" id="{3B37D9EB-824B-4DE1-B430-E9C1BC4573F8}"/>
              </a:ext>
            </a:extLst>
          </p:cNvPr>
          <p:cNvSpPr/>
          <p:nvPr/>
        </p:nvSpPr>
        <p:spPr>
          <a:xfrm>
            <a:off x="3663226" y="661597"/>
            <a:ext cx="2707793" cy="307777"/>
          </a:xfrm>
          <a:prstGeom prst="rect">
            <a:avLst/>
          </a:prstGeom>
        </p:spPr>
        <p:txBody>
          <a:bodyPr wrap="none">
            <a:spAutoFit/>
          </a:bodyPr>
          <a:lstStyle/>
          <a:p>
            <a:r>
              <a:rPr lang="en-GB" sz="1400" dirty="0"/>
              <a:t>Focussing on the customer?</a:t>
            </a:r>
          </a:p>
        </p:txBody>
      </p:sp>
      <p:pic>
        <p:nvPicPr>
          <p:cNvPr id="15" name="Picture 14">
            <a:extLst>
              <a:ext uri="{FF2B5EF4-FFF2-40B4-BE49-F238E27FC236}">
                <a16:creationId xmlns:a16="http://schemas.microsoft.com/office/drawing/2014/main" id="{F2D57D9B-E22E-4A17-B8D7-0527F40417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11" y="1602488"/>
            <a:ext cx="2560306" cy="2564573"/>
          </a:xfrm>
          <a:prstGeom prst="rect">
            <a:avLst/>
          </a:prstGeom>
        </p:spPr>
      </p:pic>
      <p:sp>
        <p:nvSpPr>
          <p:cNvPr id="6" name="TextBox 5"/>
          <p:cNvSpPr txBox="1"/>
          <p:nvPr/>
        </p:nvSpPr>
        <p:spPr>
          <a:xfrm>
            <a:off x="395536" y="6309320"/>
            <a:ext cx="504056" cy="307777"/>
          </a:xfrm>
          <a:prstGeom prst="rect">
            <a:avLst/>
          </a:prstGeom>
          <a:noFill/>
        </p:spPr>
        <p:txBody>
          <a:bodyPr wrap="square" rtlCol="0">
            <a:spAutoFit/>
          </a:bodyPr>
          <a:lstStyle/>
          <a:p>
            <a:r>
              <a:rPr lang="en-GB" sz="1400" b="0" dirty="0"/>
              <a:t>19</a:t>
            </a:r>
          </a:p>
        </p:txBody>
      </p:sp>
    </p:spTree>
    <p:extLst>
      <p:ext uri="{BB962C8B-B14F-4D97-AF65-F5344CB8AC3E}">
        <p14:creationId xmlns:p14="http://schemas.microsoft.com/office/powerpoint/2010/main" val="335330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68A22-5377-4355-BDEE-D41BF1A22E46}"/>
              </a:ext>
            </a:extLst>
          </p:cNvPr>
          <p:cNvPicPr>
            <a:picLocks noChangeAspect="1"/>
          </p:cNvPicPr>
          <p:nvPr/>
        </p:nvPicPr>
        <p:blipFill>
          <a:blip r:embed="rId3" cstate="print"/>
          <a:stretch>
            <a:fillRect/>
          </a:stretch>
        </p:blipFill>
        <p:spPr>
          <a:xfrm>
            <a:off x="2339752" y="620688"/>
            <a:ext cx="3895682" cy="2554445"/>
          </a:xfrm>
          <a:prstGeom prst="rect">
            <a:avLst/>
          </a:prstGeom>
        </p:spPr>
      </p:pic>
      <p:sp>
        <p:nvSpPr>
          <p:cNvPr id="3" name="TextBox 2"/>
          <p:cNvSpPr txBox="1"/>
          <p:nvPr/>
        </p:nvSpPr>
        <p:spPr>
          <a:xfrm>
            <a:off x="395536" y="6309320"/>
            <a:ext cx="360040" cy="307777"/>
          </a:xfrm>
          <a:prstGeom prst="rect">
            <a:avLst/>
          </a:prstGeom>
          <a:noFill/>
        </p:spPr>
        <p:txBody>
          <a:bodyPr wrap="square" rtlCol="0">
            <a:spAutoFit/>
          </a:bodyPr>
          <a:lstStyle/>
          <a:p>
            <a:r>
              <a:rPr lang="en-GB" sz="1400" b="0" dirty="0"/>
              <a:t>2</a:t>
            </a:r>
          </a:p>
        </p:txBody>
      </p:sp>
    </p:spTree>
    <p:extLst>
      <p:ext uri="{BB962C8B-B14F-4D97-AF65-F5344CB8AC3E}">
        <p14:creationId xmlns:p14="http://schemas.microsoft.com/office/powerpoint/2010/main" val="62911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Wrong Attitude                    </a:t>
            </a:r>
            <a:endParaRPr lang="en-GB" sz="1400" dirty="0"/>
          </a:p>
        </p:txBody>
      </p:sp>
      <p:pic>
        <p:nvPicPr>
          <p:cNvPr id="6" name="Content Placeholder 5" descr="scruffy.jpg"/>
          <p:cNvPicPr>
            <a:picLocks noGrp="1" noChangeAspect="1"/>
          </p:cNvPicPr>
          <p:nvPr>
            <p:ph sz="half" idx="2"/>
          </p:nvPr>
        </p:nvPicPr>
        <p:blipFill>
          <a:blip r:embed="rId3" cstate="print"/>
          <a:stretch>
            <a:fillRect/>
          </a:stretch>
        </p:blipFill>
        <p:spPr>
          <a:xfrm>
            <a:off x="6883253" y="622576"/>
            <a:ext cx="1077073" cy="1510280"/>
          </a:xfrm>
        </p:spPr>
      </p:pic>
      <p:pic>
        <p:nvPicPr>
          <p:cNvPr id="2" name="Picture 1">
            <a:extLst>
              <a:ext uri="{FF2B5EF4-FFF2-40B4-BE49-F238E27FC236}">
                <a16:creationId xmlns:a16="http://schemas.microsoft.com/office/drawing/2014/main" id="{6800B5F3-3B79-4983-A840-1054A37FE4CC}"/>
              </a:ext>
            </a:extLst>
          </p:cNvPr>
          <p:cNvPicPr>
            <a:picLocks noChangeAspect="1"/>
          </p:cNvPicPr>
          <p:nvPr/>
        </p:nvPicPr>
        <p:blipFill>
          <a:blip r:embed="rId4" cstate="print"/>
          <a:stretch>
            <a:fillRect/>
          </a:stretch>
        </p:blipFill>
        <p:spPr>
          <a:xfrm>
            <a:off x="4206135" y="988983"/>
            <a:ext cx="1559856" cy="1083284"/>
          </a:xfrm>
          <a:prstGeom prst="rect">
            <a:avLst/>
          </a:prstGeom>
        </p:spPr>
      </p:pic>
      <p:sp>
        <p:nvSpPr>
          <p:cNvPr id="3" name="Rectangle 2">
            <a:extLst>
              <a:ext uri="{FF2B5EF4-FFF2-40B4-BE49-F238E27FC236}">
                <a16:creationId xmlns:a16="http://schemas.microsoft.com/office/drawing/2014/main" id="{3B37D9EB-824B-4DE1-B430-E9C1BC4573F8}"/>
              </a:ext>
            </a:extLst>
          </p:cNvPr>
          <p:cNvSpPr/>
          <p:nvPr/>
        </p:nvSpPr>
        <p:spPr>
          <a:xfrm>
            <a:off x="3663226" y="661597"/>
            <a:ext cx="2707793" cy="307777"/>
          </a:xfrm>
          <a:prstGeom prst="rect">
            <a:avLst/>
          </a:prstGeom>
        </p:spPr>
        <p:txBody>
          <a:bodyPr wrap="none">
            <a:spAutoFit/>
          </a:bodyPr>
          <a:lstStyle/>
          <a:p>
            <a:r>
              <a:rPr lang="en-GB" sz="1400" dirty="0"/>
              <a:t>Focussing on the customer?</a:t>
            </a:r>
          </a:p>
        </p:txBody>
      </p:sp>
      <p:pic>
        <p:nvPicPr>
          <p:cNvPr id="13" name="Picture 12">
            <a:extLst>
              <a:ext uri="{FF2B5EF4-FFF2-40B4-BE49-F238E27FC236}">
                <a16:creationId xmlns:a16="http://schemas.microsoft.com/office/drawing/2014/main" id="{872BB86B-AC8F-45A5-AF0E-58E1AE410A4B}"/>
              </a:ext>
            </a:extLst>
          </p:cNvPr>
          <p:cNvPicPr>
            <a:picLocks noChangeAspect="1"/>
          </p:cNvPicPr>
          <p:nvPr/>
        </p:nvPicPr>
        <p:blipFill>
          <a:blip r:embed="rId5" cstate="print"/>
          <a:stretch>
            <a:fillRect/>
          </a:stretch>
        </p:blipFill>
        <p:spPr>
          <a:xfrm>
            <a:off x="6385380" y="279461"/>
            <a:ext cx="2072820" cy="377985"/>
          </a:xfrm>
          <a:prstGeom prst="rect">
            <a:avLst/>
          </a:prstGeom>
        </p:spPr>
      </p:pic>
      <p:pic>
        <p:nvPicPr>
          <p:cNvPr id="15" name="Picture 14">
            <a:extLst>
              <a:ext uri="{FF2B5EF4-FFF2-40B4-BE49-F238E27FC236}">
                <a16:creationId xmlns:a16="http://schemas.microsoft.com/office/drawing/2014/main" id="{F2D57D9B-E22E-4A17-B8D7-0527F40417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711" y="1602488"/>
            <a:ext cx="2560306" cy="2564573"/>
          </a:xfrm>
          <a:prstGeom prst="rect">
            <a:avLst/>
          </a:prstGeom>
        </p:spPr>
      </p:pic>
      <p:sp>
        <p:nvSpPr>
          <p:cNvPr id="8" name="TextBox 7"/>
          <p:cNvSpPr txBox="1"/>
          <p:nvPr/>
        </p:nvSpPr>
        <p:spPr>
          <a:xfrm>
            <a:off x="395536" y="6309320"/>
            <a:ext cx="504056" cy="307777"/>
          </a:xfrm>
          <a:prstGeom prst="rect">
            <a:avLst/>
          </a:prstGeom>
          <a:noFill/>
        </p:spPr>
        <p:txBody>
          <a:bodyPr wrap="square" rtlCol="0">
            <a:spAutoFit/>
          </a:bodyPr>
          <a:lstStyle/>
          <a:p>
            <a:r>
              <a:rPr lang="en-GB" sz="1400" b="0" dirty="0"/>
              <a:t>20</a:t>
            </a:r>
          </a:p>
        </p:txBody>
      </p:sp>
    </p:spTree>
    <p:extLst>
      <p:ext uri="{BB962C8B-B14F-4D97-AF65-F5344CB8AC3E}">
        <p14:creationId xmlns:p14="http://schemas.microsoft.com/office/powerpoint/2010/main" val="335330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Wrong Attitude                    </a:t>
            </a:r>
            <a:endParaRPr lang="en-GB" sz="1400" dirty="0"/>
          </a:p>
        </p:txBody>
      </p:sp>
      <p:pic>
        <p:nvPicPr>
          <p:cNvPr id="6" name="Content Placeholder 5" descr="scruffy.jpg"/>
          <p:cNvPicPr>
            <a:picLocks noGrp="1" noChangeAspect="1"/>
          </p:cNvPicPr>
          <p:nvPr>
            <p:ph sz="half" idx="2"/>
          </p:nvPr>
        </p:nvPicPr>
        <p:blipFill>
          <a:blip r:embed="rId3" cstate="print"/>
          <a:stretch>
            <a:fillRect/>
          </a:stretch>
        </p:blipFill>
        <p:spPr>
          <a:xfrm>
            <a:off x="6883253" y="622576"/>
            <a:ext cx="1077073" cy="1510280"/>
          </a:xfrm>
        </p:spPr>
      </p:pic>
      <p:pic>
        <p:nvPicPr>
          <p:cNvPr id="2" name="Picture 1">
            <a:extLst>
              <a:ext uri="{FF2B5EF4-FFF2-40B4-BE49-F238E27FC236}">
                <a16:creationId xmlns:a16="http://schemas.microsoft.com/office/drawing/2014/main" id="{6800B5F3-3B79-4983-A840-1054A37FE4CC}"/>
              </a:ext>
            </a:extLst>
          </p:cNvPr>
          <p:cNvPicPr>
            <a:picLocks noChangeAspect="1"/>
          </p:cNvPicPr>
          <p:nvPr/>
        </p:nvPicPr>
        <p:blipFill>
          <a:blip r:embed="rId4" cstate="print"/>
          <a:stretch>
            <a:fillRect/>
          </a:stretch>
        </p:blipFill>
        <p:spPr>
          <a:xfrm>
            <a:off x="4206135" y="988983"/>
            <a:ext cx="1559856" cy="1083284"/>
          </a:xfrm>
          <a:prstGeom prst="rect">
            <a:avLst/>
          </a:prstGeom>
        </p:spPr>
      </p:pic>
      <p:sp>
        <p:nvSpPr>
          <p:cNvPr id="3" name="Rectangle 2">
            <a:extLst>
              <a:ext uri="{FF2B5EF4-FFF2-40B4-BE49-F238E27FC236}">
                <a16:creationId xmlns:a16="http://schemas.microsoft.com/office/drawing/2014/main" id="{3B37D9EB-824B-4DE1-B430-E9C1BC4573F8}"/>
              </a:ext>
            </a:extLst>
          </p:cNvPr>
          <p:cNvSpPr/>
          <p:nvPr/>
        </p:nvSpPr>
        <p:spPr>
          <a:xfrm>
            <a:off x="3663226" y="661597"/>
            <a:ext cx="2707793" cy="307777"/>
          </a:xfrm>
          <a:prstGeom prst="rect">
            <a:avLst/>
          </a:prstGeom>
        </p:spPr>
        <p:txBody>
          <a:bodyPr wrap="none">
            <a:spAutoFit/>
          </a:bodyPr>
          <a:lstStyle/>
          <a:p>
            <a:r>
              <a:rPr lang="en-GB" sz="1400" dirty="0"/>
              <a:t>Focussing on the customer?</a:t>
            </a:r>
          </a:p>
        </p:txBody>
      </p:sp>
      <p:pic>
        <p:nvPicPr>
          <p:cNvPr id="9" name="Picture 8">
            <a:extLst>
              <a:ext uri="{FF2B5EF4-FFF2-40B4-BE49-F238E27FC236}">
                <a16:creationId xmlns:a16="http://schemas.microsoft.com/office/drawing/2014/main" id="{1F54DB69-5897-4F91-9F90-A422EA10E08F}"/>
              </a:ext>
            </a:extLst>
          </p:cNvPr>
          <p:cNvPicPr>
            <a:picLocks noChangeAspect="1"/>
          </p:cNvPicPr>
          <p:nvPr/>
        </p:nvPicPr>
        <p:blipFill>
          <a:blip r:embed="rId5" cstate="print"/>
          <a:stretch>
            <a:fillRect/>
          </a:stretch>
        </p:blipFill>
        <p:spPr>
          <a:xfrm>
            <a:off x="3928539" y="2949556"/>
            <a:ext cx="1595348" cy="1055508"/>
          </a:xfrm>
          <a:prstGeom prst="rect">
            <a:avLst/>
          </a:prstGeom>
        </p:spPr>
      </p:pic>
      <p:sp>
        <p:nvSpPr>
          <p:cNvPr id="10" name="Rectangle 9">
            <a:extLst>
              <a:ext uri="{FF2B5EF4-FFF2-40B4-BE49-F238E27FC236}">
                <a16:creationId xmlns:a16="http://schemas.microsoft.com/office/drawing/2014/main" id="{5BA65E63-6E18-449D-BDEF-A3B358478601}"/>
              </a:ext>
            </a:extLst>
          </p:cNvPr>
          <p:cNvSpPr/>
          <p:nvPr/>
        </p:nvSpPr>
        <p:spPr>
          <a:xfrm>
            <a:off x="3762648" y="2625493"/>
            <a:ext cx="2228495" cy="307777"/>
          </a:xfrm>
          <a:prstGeom prst="rect">
            <a:avLst/>
          </a:prstGeom>
        </p:spPr>
        <p:txBody>
          <a:bodyPr wrap="none">
            <a:spAutoFit/>
          </a:bodyPr>
          <a:lstStyle/>
          <a:p>
            <a:r>
              <a:rPr lang="en-GB" sz="1400" dirty="0"/>
              <a:t>Was it a long evening?</a:t>
            </a:r>
          </a:p>
        </p:txBody>
      </p:sp>
      <p:pic>
        <p:nvPicPr>
          <p:cNvPr id="13" name="Picture 12">
            <a:extLst>
              <a:ext uri="{FF2B5EF4-FFF2-40B4-BE49-F238E27FC236}">
                <a16:creationId xmlns:a16="http://schemas.microsoft.com/office/drawing/2014/main" id="{872BB86B-AC8F-45A5-AF0E-58E1AE410A4B}"/>
              </a:ext>
            </a:extLst>
          </p:cNvPr>
          <p:cNvPicPr>
            <a:picLocks noChangeAspect="1"/>
          </p:cNvPicPr>
          <p:nvPr/>
        </p:nvPicPr>
        <p:blipFill>
          <a:blip r:embed="rId6" cstate="print"/>
          <a:stretch>
            <a:fillRect/>
          </a:stretch>
        </p:blipFill>
        <p:spPr>
          <a:xfrm>
            <a:off x="6385380" y="279461"/>
            <a:ext cx="2072820" cy="377985"/>
          </a:xfrm>
          <a:prstGeom prst="rect">
            <a:avLst/>
          </a:prstGeom>
        </p:spPr>
      </p:pic>
      <p:pic>
        <p:nvPicPr>
          <p:cNvPr id="15" name="Picture 14">
            <a:extLst>
              <a:ext uri="{FF2B5EF4-FFF2-40B4-BE49-F238E27FC236}">
                <a16:creationId xmlns:a16="http://schemas.microsoft.com/office/drawing/2014/main" id="{F2D57D9B-E22E-4A17-B8D7-0527F40417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711" y="1602488"/>
            <a:ext cx="2560306" cy="2564573"/>
          </a:xfrm>
          <a:prstGeom prst="rect">
            <a:avLst/>
          </a:prstGeom>
        </p:spPr>
      </p:pic>
      <p:sp>
        <p:nvSpPr>
          <p:cNvPr id="11" name="TextBox 10"/>
          <p:cNvSpPr txBox="1"/>
          <p:nvPr/>
        </p:nvSpPr>
        <p:spPr>
          <a:xfrm>
            <a:off x="395536" y="6309320"/>
            <a:ext cx="504056" cy="307777"/>
          </a:xfrm>
          <a:prstGeom prst="rect">
            <a:avLst/>
          </a:prstGeom>
          <a:noFill/>
        </p:spPr>
        <p:txBody>
          <a:bodyPr wrap="square" rtlCol="0">
            <a:spAutoFit/>
          </a:bodyPr>
          <a:lstStyle/>
          <a:p>
            <a:r>
              <a:rPr lang="en-GB" sz="1400" b="0" dirty="0"/>
              <a:t>21</a:t>
            </a:r>
          </a:p>
        </p:txBody>
      </p:sp>
    </p:spTree>
    <p:extLst>
      <p:ext uri="{BB962C8B-B14F-4D97-AF65-F5344CB8AC3E}">
        <p14:creationId xmlns:p14="http://schemas.microsoft.com/office/powerpoint/2010/main" val="335330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Wrong Attitude                    </a:t>
            </a:r>
            <a:endParaRPr lang="en-GB" sz="1400" dirty="0"/>
          </a:p>
        </p:txBody>
      </p:sp>
      <p:pic>
        <p:nvPicPr>
          <p:cNvPr id="6" name="Content Placeholder 5" descr="scruffy.jpg"/>
          <p:cNvPicPr>
            <a:picLocks noGrp="1" noChangeAspect="1"/>
          </p:cNvPicPr>
          <p:nvPr>
            <p:ph sz="half" idx="2"/>
          </p:nvPr>
        </p:nvPicPr>
        <p:blipFill>
          <a:blip r:embed="rId3" cstate="print"/>
          <a:stretch>
            <a:fillRect/>
          </a:stretch>
        </p:blipFill>
        <p:spPr>
          <a:xfrm>
            <a:off x="6883253" y="622576"/>
            <a:ext cx="1077073" cy="1510280"/>
          </a:xfrm>
        </p:spPr>
      </p:pic>
      <p:pic>
        <p:nvPicPr>
          <p:cNvPr id="2" name="Picture 1">
            <a:extLst>
              <a:ext uri="{FF2B5EF4-FFF2-40B4-BE49-F238E27FC236}">
                <a16:creationId xmlns:a16="http://schemas.microsoft.com/office/drawing/2014/main" id="{6800B5F3-3B79-4983-A840-1054A37FE4CC}"/>
              </a:ext>
            </a:extLst>
          </p:cNvPr>
          <p:cNvPicPr>
            <a:picLocks noChangeAspect="1"/>
          </p:cNvPicPr>
          <p:nvPr/>
        </p:nvPicPr>
        <p:blipFill>
          <a:blip r:embed="rId4" cstate="print"/>
          <a:stretch>
            <a:fillRect/>
          </a:stretch>
        </p:blipFill>
        <p:spPr>
          <a:xfrm>
            <a:off x="4206135" y="988983"/>
            <a:ext cx="1559856" cy="1083284"/>
          </a:xfrm>
          <a:prstGeom prst="rect">
            <a:avLst/>
          </a:prstGeom>
        </p:spPr>
      </p:pic>
      <p:sp>
        <p:nvSpPr>
          <p:cNvPr id="3" name="Rectangle 2">
            <a:extLst>
              <a:ext uri="{FF2B5EF4-FFF2-40B4-BE49-F238E27FC236}">
                <a16:creationId xmlns:a16="http://schemas.microsoft.com/office/drawing/2014/main" id="{3B37D9EB-824B-4DE1-B430-E9C1BC4573F8}"/>
              </a:ext>
            </a:extLst>
          </p:cNvPr>
          <p:cNvSpPr/>
          <p:nvPr/>
        </p:nvSpPr>
        <p:spPr>
          <a:xfrm>
            <a:off x="3663226" y="661597"/>
            <a:ext cx="2707793" cy="307777"/>
          </a:xfrm>
          <a:prstGeom prst="rect">
            <a:avLst/>
          </a:prstGeom>
        </p:spPr>
        <p:txBody>
          <a:bodyPr wrap="none">
            <a:spAutoFit/>
          </a:bodyPr>
          <a:lstStyle/>
          <a:p>
            <a:r>
              <a:rPr lang="en-GB" sz="1400" dirty="0"/>
              <a:t>Focussing on the customer?</a:t>
            </a:r>
          </a:p>
        </p:txBody>
      </p:sp>
      <p:pic>
        <p:nvPicPr>
          <p:cNvPr id="7" name="Content Placeholder 5" descr="looking tired and bored.jpg">
            <a:extLst>
              <a:ext uri="{FF2B5EF4-FFF2-40B4-BE49-F238E27FC236}">
                <a16:creationId xmlns:a16="http://schemas.microsoft.com/office/drawing/2014/main" id="{9994AEBE-54E2-4689-97A8-7C4DEBC05A1B}"/>
              </a:ext>
            </a:extLst>
          </p:cNvPr>
          <p:cNvPicPr>
            <a:picLocks noChangeAspect="1"/>
          </p:cNvPicPr>
          <p:nvPr/>
        </p:nvPicPr>
        <p:blipFill>
          <a:blip r:embed="rId5" cstate="print"/>
          <a:stretch>
            <a:fillRect/>
          </a:stretch>
        </p:blipFill>
        <p:spPr bwMode="auto">
          <a:xfrm>
            <a:off x="6574448" y="3169297"/>
            <a:ext cx="1841964" cy="1165440"/>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425CC6D0-EAF8-4F75-A02A-8F4DBC709E76}"/>
              </a:ext>
            </a:extLst>
          </p:cNvPr>
          <p:cNvSpPr/>
          <p:nvPr/>
        </p:nvSpPr>
        <p:spPr>
          <a:xfrm>
            <a:off x="6732240" y="2861520"/>
            <a:ext cx="1574470" cy="307777"/>
          </a:xfrm>
          <a:prstGeom prst="rect">
            <a:avLst/>
          </a:prstGeom>
        </p:spPr>
        <p:txBody>
          <a:bodyPr wrap="none">
            <a:spAutoFit/>
          </a:bodyPr>
          <a:lstStyle/>
          <a:p>
            <a:r>
              <a:rPr lang="en-GB" sz="1400" dirty="0"/>
              <a:t>Looking bored?</a:t>
            </a:r>
          </a:p>
        </p:txBody>
      </p:sp>
      <p:pic>
        <p:nvPicPr>
          <p:cNvPr id="9" name="Picture 8">
            <a:extLst>
              <a:ext uri="{FF2B5EF4-FFF2-40B4-BE49-F238E27FC236}">
                <a16:creationId xmlns:a16="http://schemas.microsoft.com/office/drawing/2014/main" id="{1F54DB69-5897-4F91-9F90-A422EA10E08F}"/>
              </a:ext>
            </a:extLst>
          </p:cNvPr>
          <p:cNvPicPr>
            <a:picLocks noChangeAspect="1"/>
          </p:cNvPicPr>
          <p:nvPr/>
        </p:nvPicPr>
        <p:blipFill>
          <a:blip r:embed="rId6" cstate="print"/>
          <a:stretch>
            <a:fillRect/>
          </a:stretch>
        </p:blipFill>
        <p:spPr>
          <a:xfrm>
            <a:off x="3928539" y="2949556"/>
            <a:ext cx="1595348" cy="1055508"/>
          </a:xfrm>
          <a:prstGeom prst="rect">
            <a:avLst/>
          </a:prstGeom>
        </p:spPr>
      </p:pic>
      <p:sp>
        <p:nvSpPr>
          <p:cNvPr id="10" name="Rectangle 9">
            <a:extLst>
              <a:ext uri="{FF2B5EF4-FFF2-40B4-BE49-F238E27FC236}">
                <a16:creationId xmlns:a16="http://schemas.microsoft.com/office/drawing/2014/main" id="{5BA65E63-6E18-449D-BDEF-A3B358478601}"/>
              </a:ext>
            </a:extLst>
          </p:cNvPr>
          <p:cNvSpPr/>
          <p:nvPr/>
        </p:nvSpPr>
        <p:spPr>
          <a:xfrm>
            <a:off x="3762648" y="2625493"/>
            <a:ext cx="2228495" cy="307777"/>
          </a:xfrm>
          <a:prstGeom prst="rect">
            <a:avLst/>
          </a:prstGeom>
        </p:spPr>
        <p:txBody>
          <a:bodyPr wrap="none">
            <a:spAutoFit/>
          </a:bodyPr>
          <a:lstStyle/>
          <a:p>
            <a:r>
              <a:rPr lang="en-GB" sz="1400" dirty="0"/>
              <a:t>Was it a long evening?</a:t>
            </a:r>
          </a:p>
        </p:txBody>
      </p:sp>
      <p:pic>
        <p:nvPicPr>
          <p:cNvPr id="13" name="Picture 12">
            <a:extLst>
              <a:ext uri="{FF2B5EF4-FFF2-40B4-BE49-F238E27FC236}">
                <a16:creationId xmlns:a16="http://schemas.microsoft.com/office/drawing/2014/main" id="{872BB86B-AC8F-45A5-AF0E-58E1AE410A4B}"/>
              </a:ext>
            </a:extLst>
          </p:cNvPr>
          <p:cNvPicPr>
            <a:picLocks noChangeAspect="1"/>
          </p:cNvPicPr>
          <p:nvPr/>
        </p:nvPicPr>
        <p:blipFill>
          <a:blip r:embed="rId7" cstate="print"/>
          <a:stretch>
            <a:fillRect/>
          </a:stretch>
        </p:blipFill>
        <p:spPr>
          <a:xfrm>
            <a:off x="6385380" y="279461"/>
            <a:ext cx="2072820" cy="377985"/>
          </a:xfrm>
          <a:prstGeom prst="rect">
            <a:avLst/>
          </a:prstGeom>
        </p:spPr>
      </p:pic>
      <p:pic>
        <p:nvPicPr>
          <p:cNvPr id="15" name="Picture 14">
            <a:extLst>
              <a:ext uri="{FF2B5EF4-FFF2-40B4-BE49-F238E27FC236}">
                <a16:creationId xmlns:a16="http://schemas.microsoft.com/office/drawing/2014/main" id="{F2D57D9B-E22E-4A17-B8D7-0527F40417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711" y="1602488"/>
            <a:ext cx="2560306" cy="2564573"/>
          </a:xfrm>
          <a:prstGeom prst="rect">
            <a:avLst/>
          </a:prstGeom>
        </p:spPr>
      </p:pic>
      <p:sp>
        <p:nvSpPr>
          <p:cNvPr id="12" name="TextBox 11"/>
          <p:cNvSpPr txBox="1"/>
          <p:nvPr/>
        </p:nvSpPr>
        <p:spPr>
          <a:xfrm>
            <a:off x="395536" y="6309320"/>
            <a:ext cx="504056" cy="307777"/>
          </a:xfrm>
          <a:prstGeom prst="rect">
            <a:avLst/>
          </a:prstGeom>
          <a:noFill/>
        </p:spPr>
        <p:txBody>
          <a:bodyPr wrap="square" rtlCol="0">
            <a:spAutoFit/>
          </a:bodyPr>
          <a:lstStyle/>
          <a:p>
            <a:r>
              <a:rPr lang="en-GB" sz="1400" b="0" dirty="0"/>
              <a:t>22</a:t>
            </a:r>
          </a:p>
        </p:txBody>
      </p:sp>
    </p:spTree>
    <p:extLst>
      <p:ext uri="{BB962C8B-B14F-4D97-AF65-F5344CB8AC3E}">
        <p14:creationId xmlns:p14="http://schemas.microsoft.com/office/powerpoint/2010/main" val="3353303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Wrong Attitude                    </a:t>
            </a:r>
            <a:endParaRPr lang="en-GB" sz="1400" dirty="0"/>
          </a:p>
        </p:txBody>
      </p:sp>
      <p:pic>
        <p:nvPicPr>
          <p:cNvPr id="6" name="Content Placeholder 5" descr="scruffy.jpg"/>
          <p:cNvPicPr>
            <a:picLocks noGrp="1" noChangeAspect="1"/>
          </p:cNvPicPr>
          <p:nvPr>
            <p:ph sz="half" idx="2"/>
          </p:nvPr>
        </p:nvPicPr>
        <p:blipFill>
          <a:blip r:embed="rId3" cstate="print"/>
          <a:stretch>
            <a:fillRect/>
          </a:stretch>
        </p:blipFill>
        <p:spPr>
          <a:xfrm>
            <a:off x="6883253" y="622576"/>
            <a:ext cx="1077073" cy="1510280"/>
          </a:xfrm>
        </p:spPr>
      </p:pic>
      <p:pic>
        <p:nvPicPr>
          <p:cNvPr id="2" name="Picture 1">
            <a:extLst>
              <a:ext uri="{FF2B5EF4-FFF2-40B4-BE49-F238E27FC236}">
                <a16:creationId xmlns:a16="http://schemas.microsoft.com/office/drawing/2014/main" id="{6800B5F3-3B79-4983-A840-1054A37FE4CC}"/>
              </a:ext>
            </a:extLst>
          </p:cNvPr>
          <p:cNvPicPr>
            <a:picLocks noChangeAspect="1"/>
          </p:cNvPicPr>
          <p:nvPr/>
        </p:nvPicPr>
        <p:blipFill>
          <a:blip r:embed="rId4" cstate="print"/>
          <a:stretch>
            <a:fillRect/>
          </a:stretch>
        </p:blipFill>
        <p:spPr>
          <a:xfrm>
            <a:off x="4206135" y="988983"/>
            <a:ext cx="1559856" cy="1083284"/>
          </a:xfrm>
          <a:prstGeom prst="rect">
            <a:avLst/>
          </a:prstGeom>
        </p:spPr>
      </p:pic>
      <p:sp>
        <p:nvSpPr>
          <p:cNvPr id="3" name="Rectangle 2">
            <a:extLst>
              <a:ext uri="{FF2B5EF4-FFF2-40B4-BE49-F238E27FC236}">
                <a16:creationId xmlns:a16="http://schemas.microsoft.com/office/drawing/2014/main" id="{3B37D9EB-824B-4DE1-B430-E9C1BC4573F8}"/>
              </a:ext>
            </a:extLst>
          </p:cNvPr>
          <p:cNvSpPr/>
          <p:nvPr/>
        </p:nvSpPr>
        <p:spPr>
          <a:xfrm>
            <a:off x="3663226" y="661597"/>
            <a:ext cx="2707793" cy="307777"/>
          </a:xfrm>
          <a:prstGeom prst="rect">
            <a:avLst/>
          </a:prstGeom>
        </p:spPr>
        <p:txBody>
          <a:bodyPr wrap="none">
            <a:spAutoFit/>
          </a:bodyPr>
          <a:lstStyle/>
          <a:p>
            <a:r>
              <a:rPr lang="en-GB" sz="1400" dirty="0"/>
              <a:t>Focussing on the customer?</a:t>
            </a:r>
          </a:p>
        </p:txBody>
      </p:sp>
      <p:pic>
        <p:nvPicPr>
          <p:cNvPr id="7" name="Content Placeholder 5" descr="looking tired and bored.jpg">
            <a:extLst>
              <a:ext uri="{FF2B5EF4-FFF2-40B4-BE49-F238E27FC236}">
                <a16:creationId xmlns:a16="http://schemas.microsoft.com/office/drawing/2014/main" id="{9994AEBE-54E2-4689-97A8-7C4DEBC05A1B}"/>
              </a:ext>
            </a:extLst>
          </p:cNvPr>
          <p:cNvPicPr>
            <a:picLocks noChangeAspect="1"/>
          </p:cNvPicPr>
          <p:nvPr/>
        </p:nvPicPr>
        <p:blipFill>
          <a:blip r:embed="rId5" cstate="print"/>
          <a:stretch>
            <a:fillRect/>
          </a:stretch>
        </p:blipFill>
        <p:spPr bwMode="auto">
          <a:xfrm>
            <a:off x="6574448" y="3169297"/>
            <a:ext cx="1841964" cy="1165440"/>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425CC6D0-EAF8-4F75-A02A-8F4DBC709E76}"/>
              </a:ext>
            </a:extLst>
          </p:cNvPr>
          <p:cNvSpPr/>
          <p:nvPr/>
        </p:nvSpPr>
        <p:spPr>
          <a:xfrm>
            <a:off x="6732240" y="2861520"/>
            <a:ext cx="1574470" cy="307777"/>
          </a:xfrm>
          <a:prstGeom prst="rect">
            <a:avLst/>
          </a:prstGeom>
        </p:spPr>
        <p:txBody>
          <a:bodyPr wrap="none">
            <a:spAutoFit/>
          </a:bodyPr>
          <a:lstStyle/>
          <a:p>
            <a:r>
              <a:rPr lang="en-GB" sz="1400" dirty="0"/>
              <a:t>Looking bored?</a:t>
            </a:r>
          </a:p>
        </p:txBody>
      </p:sp>
      <p:pic>
        <p:nvPicPr>
          <p:cNvPr id="9" name="Picture 8">
            <a:extLst>
              <a:ext uri="{FF2B5EF4-FFF2-40B4-BE49-F238E27FC236}">
                <a16:creationId xmlns:a16="http://schemas.microsoft.com/office/drawing/2014/main" id="{1F54DB69-5897-4F91-9F90-A422EA10E08F}"/>
              </a:ext>
            </a:extLst>
          </p:cNvPr>
          <p:cNvPicPr>
            <a:picLocks noChangeAspect="1"/>
          </p:cNvPicPr>
          <p:nvPr/>
        </p:nvPicPr>
        <p:blipFill>
          <a:blip r:embed="rId6" cstate="print"/>
          <a:stretch>
            <a:fillRect/>
          </a:stretch>
        </p:blipFill>
        <p:spPr>
          <a:xfrm>
            <a:off x="3928539" y="2949556"/>
            <a:ext cx="1595348" cy="1055508"/>
          </a:xfrm>
          <a:prstGeom prst="rect">
            <a:avLst/>
          </a:prstGeom>
        </p:spPr>
      </p:pic>
      <p:sp>
        <p:nvSpPr>
          <p:cNvPr id="10" name="Rectangle 9">
            <a:extLst>
              <a:ext uri="{FF2B5EF4-FFF2-40B4-BE49-F238E27FC236}">
                <a16:creationId xmlns:a16="http://schemas.microsoft.com/office/drawing/2014/main" id="{5BA65E63-6E18-449D-BDEF-A3B358478601}"/>
              </a:ext>
            </a:extLst>
          </p:cNvPr>
          <p:cNvSpPr/>
          <p:nvPr/>
        </p:nvSpPr>
        <p:spPr>
          <a:xfrm>
            <a:off x="3762648" y="2625493"/>
            <a:ext cx="2228495" cy="307777"/>
          </a:xfrm>
          <a:prstGeom prst="rect">
            <a:avLst/>
          </a:prstGeom>
        </p:spPr>
        <p:txBody>
          <a:bodyPr wrap="none">
            <a:spAutoFit/>
          </a:bodyPr>
          <a:lstStyle/>
          <a:p>
            <a:r>
              <a:rPr lang="en-GB" sz="1400" dirty="0"/>
              <a:t>Was it a long evening?</a:t>
            </a:r>
          </a:p>
        </p:txBody>
      </p:sp>
      <p:pic>
        <p:nvPicPr>
          <p:cNvPr id="11" name="Picture 10">
            <a:extLst>
              <a:ext uri="{FF2B5EF4-FFF2-40B4-BE49-F238E27FC236}">
                <a16:creationId xmlns:a16="http://schemas.microsoft.com/office/drawing/2014/main" id="{4583F491-ED79-41FC-955E-4F7C6F711FCB}"/>
              </a:ext>
            </a:extLst>
          </p:cNvPr>
          <p:cNvPicPr>
            <a:picLocks noChangeAspect="1"/>
          </p:cNvPicPr>
          <p:nvPr/>
        </p:nvPicPr>
        <p:blipFill>
          <a:blip r:embed="rId7" cstate="print"/>
          <a:stretch>
            <a:fillRect/>
          </a:stretch>
        </p:blipFill>
        <p:spPr>
          <a:xfrm>
            <a:off x="5107805" y="4921004"/>
            <a:ext cx="1775448" cy="1329310"/>
          </a:xfrm>
          <a:prstGeom prst="rect">
            <a:avLst/>
          </a:prstGeom>
        </p:spPr>
      </p:pic>
      <p:sp>
        <p:nvSpPr>
          <p:cNvPr id="12" name="Rectangle 11">
            <a:extLst>
              <a:ext uri="{FF2B5EF4-FFF2-40B4-BE49-F238E27FC236}">
                <a16:creationId xmlns:a16="http://schemas.microsoft.com/office/drawing/2014/main" id="{C7985E97-FDAC-41B3-B61F-8B9B78431DF6}"/>
              </a:ext>
            </a:extLst>
          </p:cNvPr>
          <p:cNvSpPr/>
          <p:nvPr/>
        </p:nvSpPr>
        <p:spPr>
          <a:xfrm>
            <a:off x="4825176" y="4601337"/>
            <a:ext cx="2735044" cy="307777"/>
          </a:xfrm>
          <a:prstGeom prst="rect">
            <a:avLst/>
          </a:prstGeom>
        </p:spPr>
        <p:txBody>
          <a:bodyPr wrap="none">
            <a:spAutoFit/>
          </a:bodyPr>
          <a:lstStyle/>
          <a:p>
            <a:r>
              <a:rPr lang="en-GB" sz="1400" dirty="0"/>
              <a:t>Nice to see friends – but! ….</a:t>
            </a:r>
          </a:p>
        </p:txBody>
      </p:sp>
      <p:pic>
        <p:nvPicPr>
          <p:cNvPr id="13" name="Picture 12">
            <a:extLst>
              <a:ext uri="{FF2B5EF4-FFF2-40B4-BE49-F238E27FC236}">
                <a16:creationId xmlns:a16="http://schemas.microsoft.com/office/drawing/2014/main" id="{872BB86B-AC8F-45A5-AF0E-58E1AE410A4B}"/>
              </a:ext>
            </a:extLst>
          </p:cNvPr>
          <p:cNvPicPr>
            <a:picLocks noChangeAspect="1"/>
          </p:cNvPicPr>
          <p:nvPr/>
        </p:nvPicPr>
        <p:blipFill>
          <a:blip r:embed="rId8" cstate="print"/>
          <a:stretch>
            <a:fillRect/>
          </a:stretch>
        </p:blipFill>
        <p:spPr>
          <a:xfrm>
            <a:off x="6385380" y="279461"/>
            <a:ext cx="2072820" cy="377985"/>
          </a:xfrm>
          <a:prstGeom prst="rect">
            <a:avLst/>
          </a:prstGeom>
        </p:spPr>
      </p:pic>
      <p:pic>
        <p:nvPicPr>
          <p:cNvPr id="15" name="Picture 14">
            <a:extLst>
              <a:ext uri="{FF2B5EF4-FFF2-40B4-BE49-F238E27FC236}">
                <a16:creationId xmlns:a16="http://schemas.microsoft.com/office/drawing/2014/main" id="{F2D57D9B-E22E-4A17-B8D7-0527F40417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711" y="1602488"/>
            <a:ext cx="2560306" cy="2564573"/>
          </a:xfrm>
          <a:prstGeom prst="rect">
            <a:avLst/>
          </a:prstGeom>
        </p:spPr>
      </p:pic>
      <p:sp>
        <p:nvSpPr>
          <p:cNvPr id="14" name="TextBox 13"/>
          <p:cNvSpPr txBox="1"/>
          <p:nvPr/>
        </p:nvSpPr>
        <p:spPr>
          <a:xfrm>
            <a:off x="395536" y="6309320"/>
            <a:ext cx="504056" cy="307777"/>
          </a:xfrm>
          <a:prstGeom prst="rect">
            <a:avLst/>
          </a:prstGeom>
          <a:noFill/>
        </p:spPr>
        <p:txBody>
          <a:bodyPr wrap="square" rtlCol="0">
            <a:spAutoFit/>
          </a:bodyPr>
          <a:lstStyle/>
          <a:p>
            <a:r>
              <a:rPr lang="en-GB" sz="1400" b="0" dirty="0"/>
              <a:t>23</a:t>
            </a:r>
          </a:p>
        </p:txBody>
      </p:sp>
    </p:spTree>
    <p:extLst>
      <p:ext uri="{BB962C8B-B14F-4D97-AF65-F5344CB8AC3E}">
        <p14:creationId xmlns:p14="http://schemas.microsoft.com/office/powerpoint/2010/main" val="335330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Wrong Attitude                    </a:t>
            </a:r>
            <a:endParaRPr lang="en-GB" sz="1400" dirty="0"/>
          </a:p>
        </p:txBody>
      </p:sp>
      <p:pic>
        <p:nvPicPr>
          <p:cNvPr id="6" name="Content Placeholder 5" descr="scruffy.jpg"/>
          <p:cNvPicPr>
            <a:picLocks noGrp="1" noChangeAspect="1"/>
          </p:cNvPicPr>
          <p:nvPr>
            <p:ph sz="half" idx="2"/>
          </p:nvPr>
        </p:nvPicPr>
        <p:blipFill>
          <a:blip r:embed="rId3" cstate="print"/>
          <a:stretch>
            <a:fillRect/>
          </a:stretch>
        </p:blipFill>
        <p:spPr>
          <a:xfrm>
            <a:off x="6883253" y="622576"/>
            <a:ext cx="1077073" cy="1510280"/>
          </a:xfrm>
        </p:spPr>
      </p:pic>
      <p:pic>
        <p:nvPicPr>
          <p:cNvPr id="2" name="Picture 1">
            <a:extLst>
              <a:ext uri="{FF2B5EF4-FFF2-40B4-BE49-F238E27FC236}">
                <a16:creationId xmlns:a16="http://schemas.microsoft.com/office/drawing/2014/main" id="{6800B5F3-3B79-4983-A840-1054A37FE4CC}"/>
              </a:ext>
            </a:extLst>
          </p:cNvPr>
          <p:cNvPicPr>
            <a:picLocks noChangeAspect="1"/>
          </p:cNvPicPr>
          <p:nvPr/>
        </p:nvPicPr>
        <p:blipFill>
          <a:blip r:embed="rId4" cstate="print"/>
          <a:stretch>
            <a:fillRect/>
          </a:stretch>
        </p:blipFill>
        <p:spPr>
          <a:xfrm>
            <a:off x="4206135" y="988983"/>
            <a:ext cx="1559856" cy="1083284"/>
          </a:xfrm>
          <a:prstGeom prst="rect">
            <a:avLst/>
          </a:prstGeom>
        </p:spPr>
      </p:pic>
      <p:sp>
        <p:nvSpPr>
          <p:cNvPr id="3" name="Rectangle 2">
            <a:extLst>
              <a:ext uri="{FF2B5EF4-FFF2-40B4-BE49-F238E27FC236}">
                <a16:creationId xmlns:a16="http://schemas.microsoft.com/office/drawing/2014/main" id="{3B37D9EB-824B-4DE1-B430-E9C1BC4573F8}"/>
              </a:ext>
            </a:extLst>
          </p:cNvPr>
          <p:cNvSpPr/>
          <p:nvPr/>
        </p:nvSpPr>
        <p:spPr>
          <a:xfrm>
            <a:off x="3663226" y="661597"/>
            <a:ext cx="2707793" cy="307777"/>
          </a:xfrm>
          <a:prstGeom prst="rect">
            <a:avLst/>
          </a:prstGeom>
        </p:spPr>
        <p:txBody>
          <a:bodyPr wrap="none">
            <a:spAutoFit/>
          </a:bodyPr>
          <a:lstStyle/>
          <a:p>
            <a:r>
              <a:rPr lang="en-GB" sz="1400" dirty="0"/>
              <a:t>Focussing on the customer?</a:t>
            </a:r>
          </a:p>
        </p:txBody>
      </p:sp>
      <p:pic>
        <p:nvPicPr>
          <p:cNvPr id="7" name="Content Placeholder 5" descr="looking tired and bored.jpg">
            <a:extLst>
              <a:ext uri="{FF2B5EF4-FFF2-40B4-BE49-F238E27FC236}">
                <a16:creationId xmlns:a16="http://schemas.microsoft.com/office/drawing/2014/main" id="{9994AEBE-54E2-4689-97A8-7C4DEBC05A1B}"/>
              </a:ext>
            </a:extLst>
          </p:cNvPr>
          <p:cNvPicPr>
            <a:picLocks noChangeAspect="1"/>
          </p:cNvPicPr>
          <p:nvPr/>
        </p:nvPicPr>
        <p:blipFill>
          <a:blip r:embed="rId5" cstate="print"/>
          <a:stretch>
            <a:fillRect/>
          </a:stretch>
        </p:blipFill>
        <p:spPr bwMode="auto">
          <a:xfrm>
            <a:off x="6574448" y="3169297"/>
            <a:ext cx="1841964" cy="1165440"/>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425CC6D0-EAF8-4F75-A02A-8F4DBC709E76}"/>
              </a:ext>
            </a:extLst>
          </p:cNvPr>
          <p:cNvSpPr/>
          <p:nvPr/>
        </p:nvSpPr>
        <p:spPr>
          <a:xfrm>
            <a:off x="6732240" y="2861520"/>
            <a:ext cx="1574470" cy="307777"/>
          </a:xfrm>
          <a:prstGeom prst="rect">
            <a:avLst/>
          </a:prstGeom>
        </p:spPr>
        <p:txBody>
          <a:bodyPr wrap="none">
            <a:spAutoFit/>
          </a:bodyPr>
          <a:lstStyle/>
          <a:p>
            <a:r>
              <a:rPr lang="en-GB" sz="1400" dirty="0"/>
              <a:t>Looking bored?</a:t>
            </a:r>
          </a:p>
        </p:txBody>
      </p:sp>
      <p:pic>
        <p:nvPicPr>
          <p:cNvPr id="5" name="Picture 4">
            <a:extLst>
              <a:ext uri="{FF2B5EF4-FFF2-40B4-BE49-F238E27FC236}">
                <a16:creationId xmlns:a16="http://schemas.microsoft.com/office/drawing/2014/main" id="{45DE99B1-3946-4B8E-9D1E-22D9B7EC8945}"/>
              </a:ext>
            </a:extLst>
          </p:cNvPr>
          <p:cNvPicPr>
            <a:picLocks noChangeAspect="1"/>
          </p:cNvPicPr>
          <p:nvPr/>
        </p:nvPicPr>
        <p:blipFill>
          <a:blip r:embed="rId6" cstate="print"/>
          <a:stretch>
            <a:fillRect/>
          </a:stretch>
        </p:blipFill>
        <p:spPr>
          <a:xfrm>
            <a:off x="1979712" y="4998275"/>
            <a:ext cx="1250125" cy="1250125"/>
          </a:xfrm>
          <a:prstGeom prst="rect">
            <a:avLst/>
          </a:prstGeom>
        </p:spPr>
      </p:pic>
      <p:sp>
        <p:nvSpPr>
          <p:cNvPr id="8" name="Rectangle 7">
            <a:extLst>
              <a:ext uri="{FF2B5EF4-FFF2-40B4-BE49-F238E27FC236}">
                <a16:creationId xmlns:a16="http://schemas.microsoft.com/office/drawing/2014/main" id="{28EDD1CD-9A3F-4B32-BD3C-F54B263E3B56}"/>
              </a:ext>
            </a:extLst>
          </p:cNvPr>
          <p:cNvSpPr/>
          <p:nvPr/>
        </p:nvSpPr>
        <p:spPr>
          <a:xfrm>
            <a:off x="1355874" y="4570559"/>
            <a:ext cx="2504212" cy="307777"/>
          </a:xfrm>
          <a:prstGeom prst="rect">
            <a:avLst/>
          </a:prstGeom>
        </p:spPr>
        <p:txBody>
          <a:bodyPr wrap="none">
            <a:spAutoFit/>
          </a:bodyPr>
          <a:lstStyle/>
          <a:p>
            <a:r>
              <a:rPr lang="en-GB" sz="1400" dirty="0"/>
              <a:t>Putting the customer off?</a:t>
            </a:r>
          </a:p>
        </p:txBody>
      </p:sp>
      <p:pic>
        <p:nvPicPr>
          <p:cNvPr id="9" name="Picture 8">
            <a:extLst>
              <a:ext uri="{FF2B5EF4-FFF2-40B4-BE49-F238E27FC236}">
                <a16:creationId xmlns:a16="http://schemas.microsoft.com/office/drawing/2014/main" id="{1F54DB69-5897-4F91-9F90-A422EA10E08F}"/>
              </a:ext>
            </a:extLst>
          </p:cNvPr>
          <p:cNvPicPr>
            <a:picLocks noChangeAspect="1"/>
          </p:cNvPicPr>
          <p:nvPr/>
        </p:nvPicPr>
        <p:blipFill>
          <a:blip r:embed="rId7" cstate="print"/>
          <a:stretch>
            <a:fillRect/>
          </a:stretch>
        </p:blipFill>
        <p:spPr>
          <a:xfrm>
            <a:off x="3928539" y="2949556"/>
            <a:ext cx="1595348" cy="1055508"/>
          </a:xfrm>
          <a:prstGeom prst="rect">
            <a:avLst/>
          </a:prstGeom>
        </p:spPr>
      </p:pic>
      <p:sp>
        <p:nvSpPr>
          <p:cNvPr id="10" name="Rectangle 9">
            <a:extLst>
              <a:ext uri="{FF2B5EF4-FFF2-40B4-BE49-F238E27FC236}">
                <a16:creationId xmlns:a16="http://schemas.microsoft.com/office/drawing/2014/main" id="{5BA65E63-6E18-449D-BDEF-A3B358478601}"/>
              </a:ext>
            </a:extLst>
          </p:cNvPr>
          <p:cNvSpPr/>
          <p:nvPr/>
        </p:nvSpPr>
        <p:spPr>
          <a:xfrm>
            <a:off x="3762648" y="2625493"/>
            <a:ext cx="2228495" cy="307777"/>
          </a:xfrm>
          <a:prstGeom prst="rect">
            <a:avLst/>
          </a:prstGeom>
        </p:spPr>
        <p:txBody>
          <a:bodyPr wrap="none">
            <a:spAutoFit/>
          </a:bodyPr>
          <a:lstStyle/>
          <a:p>
            <a:r>
              <a:rPr lang="en-GB" sz="1400" dirty="0"/>
              <a:t>Was it a long evening?</a:t>
            </a:r>
          </a:p>
        </p:txBody>
      </p:sp>
      <p:pic>
        <p:nvPicPr>
          <p:cNvPr id="11" name="Picture 10">
            <a:extLst>
              <a:ext uri="{FF2B5EF4-FFF2-40B4-BE49-F238E27FC236}">
                <a16:creationId xmlns:a16="http://schemas.microsoft.com/office/drawing/2014/main" id="{4583F491-ED79-41FC-955E-4F7C6F711FCB}"/>
              </a:ext>
            </a:extLst>
          </p:cNvPr>
          <p:cNvPicPr>
            <a:picLocks noChangeAspect="1"/>
          </p:cNvPicPr>
          <p:nvPr/>
        </p:nvPicPr>
        <p:blipFill>
          <a:blip r:embed="rId8" cstate="print"/>
          <a:stretch>
            <a:fillRect/>
          </a:stretch>
        </p:blipFill>
        <p:spPr>
          <a:xfrm>
            <a:off x="5107805" y="4921004"/>
            <a:ext cx="1775448" cy="1329310"/>
          </a:xfrm>
          <a:prstGeom prst="rect">
            <a:avLst/>
          </a:prstGeom>
        </p:spPr>
      </p:pic>
      <p:sp>
        <p:nvSpPr>
          <p:cNvPr id="12" name="Rectangle 11">
            <a:extLst>
              <a:ext uri="{FF2B5EF4-FFF2-40B4-BE49-F238E27FC236}">
                <a16:creationId xmlns:a16="http://schemas.microsoft.com/office/drawing/2014/main" id="{C7985E97-FDAC-41B3-B61F-8B9B78431DF6}"/>
              </a:ext>
            </a:extLst>
          </p:cNvPr>
          <p:cNvSpPr/>
          <p:nvPr/>
        </p:nvSpPr>
        <p:spPr>
          <a:xfrm>
            <a:off x="4825176" y="4601337"/>
            <a:ext cx="2735044" cy="307777"/>
          </a:xfrm>
          <a:prstGeom prst="rect">
            <a:avLst/>
          </a:prstGeom>
        </p:spPr>
        <p:txBody>
          <a:bodyPr wrap="none">
            <a:spAutoFit/>
          </a:bodyPr>
          <a:lstStyle/>
          <a:p>
            <a:r>
              <a:rPr lang="en-GB" sz="1400" dirty="0"/>
              <a:t>Nice to see friends – but! ….</a:t>
            </a:r>
          </a:p>
        </p:txBody>
      </p:sp>
      <p:pic>
        <p:nvPicPr>
          <p:cNvPr id="13" name="Picture 12">
            <a:extLst>
              <a:ext uri="{FF2B5EF4-FFF2-40B4-BE49-F238E27FC236}">
                <a16:creationId xmlns:a16="http://schemas.microsoft.com/office/drawing/2014/main" id="{872BB86B-AC8F-45A5-AF0E-58E1AE410A4B}"/>
              </a:ext>
            </a:extLst>
          </p:cNvPr>
          <p:cNvPicPr>
            <a:picLocks noChangeAspect="1"/>
          </p:cNvPicPr>
          <p:nvPr/>
        </p:nvPicPr>
        <p:blipFill>
          <a:blip r:embed="rId9" cstate="print"/>
          <a:stretch>
            <a:fillRect/>
          </a:stretch>
        </p:blipFill>
        <p:spPr>
          <a:xfrm>
            <a:off x="6385380" y="279461"/>
            <a:ext cx="2072820" cy="377985"/>
          </a:xfrm>
          <a:prstGeom prst="rect">
            <a:avLst/>
          </a:prstGeom>
        </p:spPr>
      </p:pic>
      <p:pic>
        <p:nvPicPr>
          <p:cNvPr id="15" name="Picture 14">
            <a:extLst>
              <a:ext uri="{FF2B5EF4-FFF2-40B4-BE49-F238E27FC236}">
                <a16:creationId xmlns:a16="http://schemas.microsoft.com/office/drawing/2014/main" id="{F2D57D9B-E22E-4A17-B8D7-0527F40417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711" y="1602488"/>
            <a:ext cx="2560306" cy="2564573"/>
          </a:xfrm>
          <a:prstGeom prst="rect">
            <a:avLst/>
          </a:prstGeom>
        </p:spPr>
      </p:pic>
      <p:sp>
        <p:nvSpPr>
          <p:cNvPr id="16" name="TextBox 15"/>
          <p:cNvSpPr txBox="1"/>
          <p:nvPr/>
        </p:nvSpPr>
        <p:spPr>
          <a:xfrm>
            <a:off x="395536" y="6309320"/>
            <a:ext cx="504056" cy="307777"/>
          </a:xfrm>
          <a:prstGeom prst="rect">
            <a:avLst/>
          </a:prstGeom>
          <a:noFill/>
        </p:spPr>
        <p:txBody>
          <a:bodyPr wrap="square" rtlCol="0">
            <a:spAutoFit/>
          </a:bodyPr>
          <a:lstStyle/>
          <a:p>
            <a:r>
              <a:rPr lang="en-GB" sz="1400" b="0" dirty="0"/>
              <a:t>24</a:t>
            </a:r>
          </a:p>
        </p:txBody>
      </p:sp>
    </p:spTree>
    <p:extLst>
      <p:ext uri="{BB962C8B-B14F-4D97-AF65-F5344CB8AC3E}">
        <p14:creationId xmlns:p14="http://schemas.microsoft.com/office/powerpoint/2010/main" val="335330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Right Attitude		</a:t>
            </a:r>
          </a:p>
        </p:txBody>
      </p:sp>
      <p:pic>
        <p:nvPicPr>
          <p:cNvPr id="6" name="Content Placeholder 5" descr="smartly dressed 2.jpg"/>
          <p:cNvPicPr>
            <a:picLocks noGrp="1" noChangeAspect="1"/>
          </p:cNvPicPr>
          <p:nvPr>
            <p:ph sz="half" idx="2"/>
          </p:nvPr>
        </p:nvPicPr>
        <p:blipFill>
          <a:blip r:embed="rId3" cstate="print"/>
          <a:stretch>
            <a:fillRect/>
          </a:stretch>
        </p:blipFill>
        <p:spPr>
          <a:xfrm rot="651509">
            <a:off x="6830674" y="1138187"/>
            <a:ext cx="1577045" cy="1440160"/>
          </a:xfrm>
        </p:spPr>
      </p:pic>
      <p:pic>
        <p:nvPicPr>
          <p:cNvPr id="2" name="Picture 1">
            <a:extLst>
              <a:ext uri="{FF2B5EF4-FFF2-40B4-BE49-F238E27FC236}">
                <a16:creationId xmlns:a16="http://schemas.microsoft.com/office/drawing/2014/main" id="{C5DB3C97-1EC6-40F9-B878-34ACAD7A9935}"/>
              </a:ext>
            </a:extLst>
          </p:cNvPr>
          <p:cNvPicPr>
            <a:picLocks noChangeAspect="1"/>
          </p:cNvPicPr>
          <p:nvPr/>
        </p:nvPicPr>
        <p:blipFill>
          <a:blip r:embed="rId4" cstate="print"/>
          <a:stretch>
            <a:fillRect/>
          </a:stretch>
        </p:blipFill>
        <p:spPr>
          <a:xfrm>
            <a:off x="755576" y="1564779"/>
            <a:ext cx="1819275" cy="2000250"/>
          </a:xfrm>
          <a:prstGeom prst="rect">
            <a:avLst/>
          </a:prstGeom>
        </p:spPr>
      </p:pic>
      <p:sp>
        <p:nvSpPr>
          <p:cNvPr id="4" name="Rectangle 3">
            <a:extLst>
              <a:ext uri="{FF2B5EF4-FFF2-40B4-BE49-F238E27FC236}">
                <a16:creationId xmlns:a16="http://schemas.microsoft.com/office/drawing/2014/main" id="{547C75CF-374B-4A97-A987-87815131A5B8}"/>
              </a:ext>
            </a:extLst>
          </p:cNvPr>
          <p:cNvSpPr/>
          <p:nvPr/>
        </p:nvSpPr>
        <p:spPr>
          <a:xfrm>
            <a:off x="6300192" y="593792"/>
            <a:ext cx="1669047" cy="307777"/>
          </a:xfrm>
          <a:prstGeom prst="rect">
            <a:avLst/>
          </a:prstGeom>
        </p:spPr>
        <p:txBody>
          <a:bodyPr wrap="none">
            <a:spAutoFit/>
          </a:bodyPr>
          <a:lstStyle/>
          <a:p>
            <a:r>
              <a:rPr lang="en-GB" sz="1400" dirty="0"/>
              <a:t>Smartly Dressed</a:t>
            </a:r>
          </a:p>
        </p:txBody>
      </p:sp>
      <p:pic>
        <p:nvPicPr>
          <p:cNvPr id="8" name="Picture 7" descr="smartly dressed 1.jpg"/>
          <p:cNvPicPr>
            <a:picLocks noChangeAspect="1"/>
          </p:cNvPicPr>
          <p:nvPr/>
        </p:nvPicPr>
        <p:blipFill>
          <a:blip r:embed="rId5" cstate="print"/>
          <a:stretch>
            <a:fillRect/>
          </a:stretch>
        </p:blipFill>
        <p:spPr>
          <a:xfrm rot="20698726">
            <a:off x="5757934" y="1160900"/>
            <a:ext cx="1872313" cy="1293769"/>
          </a:xfrm>
          <a:prstGeom prst="rect">
            <a:avLst/>
          </a:prstGeom>
        </p:spPr>
      </p:pic>
      <p:sp>
        <p:nvSpPr>
          <p:cNvPr id="7" name="TextBox 6"/>
          <p:cNvSpPr txBox="1"/>
          <p:nvPr/>
        </p:nvSpPr>
        <p:spPr>
          <a:xfrm>
            <a:off x="395536" y="6309320"/>
            <a:ext cx="504056" cy="307777"/>
          </a:xfrm>
          <a:prstGeom prst="rect">
            <a:avLst/>
          </a:prstGeom>
          <a:noFill/>
        </p:spPr>
        <p:txBody>
          <a:bodyPr wrap="square" rtlCol="0">
            <a:spAutoFit/>
          </a:bodyPr>
          <a:lstStyle/>
          <a:p>
            <a:r>
              <a:rPr lang="en-GB" sz="1400" b="0" dirty="0"/>
              <a:t>25</a:t>
            </a:r>
          </a:p>
        </p:txBody>
      </p:sp>
    </p:spTree>
    <p:extLst>
      <p:ext uri="{BB962C8B-B14F-4D97-AF65-F5344CB8AC3E}">
        <p14:creationId xmlns:p14="http://schemas.microsoft.com/office/powerpoint/2010/main" val="2354912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Right Attitude		</a:t>
            </a:r>
          </a:p>
        </p:txBody>
      </p:sp>
      <p:pic>
        <p:nvPicPr>
          <p:cNvPr id="6" name="Content Placeholder 5" descr="smartly dressed 2.jpg"/>
          <p:cNvPicPr>
            <a:picLocks noGrp="1" noChangeAspect="1"/>
          </p:cNvPicPr>
          <p:nvPr>
            <p:ph sz="half" idx="2"/>
          </p:nvPr>
        </p:nvPicPr>
        <p:blipFill>
          <a:blip r:embed="rId3" cstate="print"/>
          <a:stretch>
            <a:fillRect/>
          </a:stretch>
        </p:blipFill>
        <p:spPr>
          <a:xfrm rot="651509">
            <a:off x="6830674" y="1138187"/>
            <a:ext cx="1577045" cy="1440160"/>
          </a:xfrm>
        </p:spPr>
      </p:pic>
      <p:pic>
        <p:nvPicPr>
          <p:cNvPr id="2" name="Picture 1">
            <a:extLst>
              <a:ext uri="{FF2B5EF4-FFF2-40B4-BE49-F238E27FC236}">
                <a16:creationId xmlns:a16="http://schemas.microsoft.com/office/drawing/2014/main" id="{C5DB3C97-1EC6-40F9-B878-34ACAD7A9935}"/>
              </a:ext>
            </a:extLst>
          </p:cNvPr>
          <p:cNvPicPr>
            <a:picLocks noChangeAspect="1"/>
          </p:cNvPicPr>
          <p:nvPr/>
        </p:nvPicPr>
        <p:blipFill>
          <a:blip r:embed="rId4" cstate="print"/>
          <a:stretch>
            <a:fillRect/>
          </a:stretch>
        </p:blipFill>
        <p:spPr>
          <a:xfrm>
            <a:off x="755576" y="1564779"/>
            <a:ext cx="1819275" cy="2000250"/>
          </a:xfrm>
          <a:prstGeom prst="rect">
            <a:avLst/>
          </a:prstGeom>
        </p:spPr>
      </p:pic>
      <p:sp>
        <p:nvSpPr>
          <p:cNvPr id="4" name="Rectangle 3">
            <a:extLst>
              <a:ext uri="{FF2B5EF4-FFF2-40B4-BE49-F238E27FC236}">
                <a16:creationId xmlns:a16="http://schemas.microsoft.com/office/drawing/2014/main" id="{547C75CF-374B-4A97-A987-87815131A5B8}"/>
              </a:ext>
            </a:extLst>
          </p:cNvPr>
          <p:cNvSpPr/>
          <p:nvPr/>
        </p:nvSpPr>
        <p:spPr>
          <a:xfrm>
            <a:off x="6300192" y="593792"/>
            <a:ext cx="1669047" cy="307777"/>
          </a:xfrm>
          <a:prstGeom prst="rect">
            <a:avLst/>
          </a:prstGeom>
        </p:spPr>
        <p:txBody>
          <a:bodyPr wrap="none">
            <a:spAutoFit/>
          </a:bodyPr>
          <a:lstStyle/>
          <a:p>
            <a:r>
              <a:rPr lang="en-GB" sz="1400" dirty="0"/>
              <a:t>Smartly Dressed</a:t>
            </a:r>
          </a:p>
        </p:txBody>
      </p:sp>
      <p:pic>
        <p:nvPicPr>
          <p:cNvPr id="8" name="Picture 7" descr="smartly dressed 1.jpg"/>
          <p:cNvPicPr>
            <a:picLocks noChangeAspect="1"/>
          </p:cNvPicPr>
          <p:nvPr/>
        </p:nvPicPr>
        <p:blipFill>
          <a:blip r:embed="rId5" cstate="print"/>
          <a:stretch>
            <a:fillRect/>
          </a:stretch>
        </p:blipFill>
        <p:spPr>
          <a:xfrm rot="20698726">
            <a:off x="5757934" y="1160900"/>
            <a:ext cx="1872313" cy="1293769"/>
          </a:xfrm>
          <a:prstGeom prst="rect">
            <a:avLst/>
          </a:prstGeom>
        </p:spPr>
      </p:pic>
      <p:pic>
        <p:nvPicPr>
          <p:cNvPr id="10" name="Picture 9">
            <a:extLst>
              <a:ext uri="{FF2B5EF4-FFF2-40B4-BE49-F238E27FC236}">
                <a16:creationId xmlns:a16="http://schemas.microsoft.com/office/drawing/2014/main" id="{89C4E801-F44D-4AD8-869D-C8A00572664B}"/>
              </a:ext>
            </a:extLst>
          </p:cNvPr>
          <p:cNvPicPr>
            <a:picLocks noChangeAspect="1"/>
          </p:cNvPicPr>
          <p:nvPr/>
        </p:nvPicPr>
        <p:blipFill>
          <a:blip r:embed="rId6" cstate="print"/>
          <a:stretch>
            <a:fillRect/>
          </a:stretch>
        </p:blipFill>
        <p:spPr>
          <a:xfrm>
            <a:off x="2895745" y="2228601"/>
            <a:ext cx="2075265" cy="1434640"/>
          </a:xfrm>
          <a:prstGeom prst="rect">
            <a:avLst/>
          </a:prstGeom>
        </p:spPr>
      </p:pic>
      <p:sp>
        <p:nvSpPr>
          <p:cNvPr id="11" name="Rectangle 10">
            <a:extLst>
              <a:ext uri="{FF2B5EF4-FFF2-40B4-BE49-F238E27FC236}">
                <a16:creationId xmlns:a16="http://schemas.microsoft.com/office/drawing/2014/main" id="{FDF2511A-4620-4A32-9CDF-FEC9650232DC}"/>
              </a:ext>
            </a:extLst>
          </p:cNvPr>
          <p:cNvSpPr/>
          <p:nvPr/>
        </p:nvSpPr>
        <p:spPr>
          <a:xfrm>
            <a:off x="2622785" y="1906120"/>
            <a:ext cx="2710999" cy="307777"/>
          </a:xfrm>
          <a:prstGeom prst="rect">
            <a:avLst/>
          </a:prstGeom>
        </p:spPr>
        <p:txBody>
          <a:bodyPr wrap="none">
            <a:spAutoFit/>
          </a:bodyPr>
          <a:lstStyle/>
          <a:p>
            <a:r>
              <a:rPr lang="en-GB" sz="1400" dirty="0"/>
              <a:t>Enthusiastic and welcoming</a:t>
            </a:r>
          </a:p>
        </p:txBody>
      </p:sp>
      <p:sp>
        <p:nvSpPr>
          <p:cNvPr id="9" name="TextBox 8"/>
          <p:cNvSpPr txBox="1"/>
          <p:nvPr/>
        </p:nvSpPr>
        <p:spPr>
          <a:xfrm>
            <a:off x="395536" y="6309320"/>
            <a:ext cx="504056" cy="307777"/>
          </a:xfrm>
          <a:prstGeom prst="rect">
            <a:avLst/>
          </a:prstGeom>
          <a:noFill/>
        </p:spPr>
        <p:txBody>
          <a:bodyPr wrap="square" rtlCol="0">
            <a:spAutoFit/>
          </a:bodyPr>
          <a:lstStyle/>
          <a:p>
            <a:r>
              <a:rPr lang="en-GB" sz="1400" b="0" dirty="0"/>
              <a:t>26</a:t>
            </a:r>
          </a:p>
        </p:txBody>
      </p:sp>
    </p:spTree>
    <p:extLst>
      <p:ext uri="{BB962C8B-B14F-4D97-AF65-F5344CB8AC3E}">
        <p14:creationId xmlns:p14="http://schemas.microsoft.com/office/powerpoint/2010/main" val="221124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Right Attitude		</a:t>
            </a:r>
          </a:p>
        </p:txBody>
      </p:sp>
      <p:pic>
        <p:nvPicPr>
          <p:cNvPr id="6" name="Content Placeholder 5" descr="smartly dressed 2.jpg"/>
          <p:cNvPicPr>
            <a:picLocks noGrp="1" noChangeAspect="1"/>
          </p:cNvPicPr>
          <p:nvPr>
            <p:ph sz="half" idx="2"/>
          </p:nvPr>
        </p:nvPicPr>
        <p:blipFill>
          <a:blip r:embed="rId3" cstate="print"/>
          <a:stretch>
            <a:fillRect/>
          </a:stretch>
        </p:blipFill>
        <p:spPr>
          <a:xfrm rot="651509">
            <a:off x="6830674" y="1138187"/>
            <a:ext cx="1577045" cy="1440160"/>
          </a:xfrm>
        </p:spPr>
      </p:pic>
      <p:pic>
        <p:nvPicPr>
          <p:cNvPr id="2" name="Picture 1">
            <a:extLst>
              <a:ext uri="{FF2B5EF4-FFF2-40B4-BE49-F238E27FC236}">
                <a16:creationId xmlns:a16="http://schemas.microsoft.com/office/drawing/2014/main" id="{C5DB3C97-1EC6-40F9-B878-34ACAD7A9935}"/>
              </a:ext>
            </a:extLst>
          </p:cNvPr>
          <p:cNvPicPr>
            <a:picLocks noChangeAspect="1"/>
          </p:cNvPicPr>
          <p:nvPr/>
        </p:nvPicPr>
        <p:blipFill>
          <a:blip r:embed="rId4" cstate="print"/>
          <a:stretch>
            <a:fillRect/>
          </a:stretch>
        </p:blipFill>
        <p:spPr>
          <a:xfrm>
            <a:off x="755576" y="1564779"/>
            <a:ext cx="1819275" cy="2000250"/>
          </a:xfrm>
          <a:prstGeom prst="rect">
            <a:avLst/>
          </a:prstGeom>
        </p:spPr>
      </p:pic>
      <p:sp>
        <p:nvSpPr>
          <p:cNvPr id="4" name="Rectangle 3">
            <a:extLst>
              <a:ext uri="{FF2B5EF4-FFF2-40B4-BE49-F238E27FC236}">
                <a16:creationId xmlns:a16="http://schemas.microsoft.com/office/drawing/2014/main" id="{547C75CF-374B-4A97-A987-87815131A5B8}"/>
              </a:ext>
            </a:extLst>
          </p:cNvPr>
          <p:cNvSpPr/>
          <p:nvPr/>
        </p:nvSpPr>
        <p:spPr>
          <a:xfrm>
            <a:off x="6300192" y="593792"/>
            <a:ext cx="1669047" cy="307777"/>
          </a:xfrm>
          <a:prstGeom prst="rect">
            <a:avLst/>
          </a:prstGeom>
        </p:spPr>
        <p:txBody>
          <a:bodyPr wrap="none">
            <a:spAutoFit/>
          </a:bodyPr>
          <a:lstStyle/>
          <a:p>
            <a:r>
              <a:rPr lang="en-GB" sz="1400" dirty="0"/>
              <a:t>Smartly Dressed</a:t>
            </a:r>
          </a:p>
        </p:txBody>
      </p:sp>
      <p:pic>
        <p:nvPicPr>
          <p:cNvPr id="8" name="Picture 7" descr="smartly dressed 1.jpg"/>
          <p:cNvPicPr>
            <a:picLocks noChangeAspect="1"/>
          </p:cNvPicPr>
          <p:nvPr/>
        </p:nvPicPr>
        <p:blipFill>
          <a:blip r:embed="rId5" cstate="print"/>
          <a:stretch>
            <a:fillRect/>
          </a:stretch>
        </p:blipFill>
        <p:spPr>
          <a:xfrm rot="20698726">
            <a:off x="5757934" y="1160900"/>
            <a:ext cx="1872313" cy="1293769"/>
          </a:xfrm>
          <a:prstGeom prst="rect">
            <a:avLst/>
          </a:prstGeom>
        </p:spPr>
      </p:pic>
      <p:pic>
        <p:nvPicPr>
          <p:cNvPr id="10" name="Picture 9">
            <a:extLst>
              <a:ext uri="{FF2B5EF4-FFF2-40B4-BE49-F238E27FC236}">
                <a16:creationId xmlns:a16="http://schemas.microsoft.com/office/drawing/2014/main" id="{89C4E801-F44D-4AD8-869D-C8A00572664B}"/>
              </a:ext>
            </a:extLst>
          </p:cNvPr>
          <p:cNvPicPr>
            <a:picLocks noChangeAspect="1"/>
          </p:cNvPicPr>
          <p:nvPr/>
        </p:nvPicPr>
        <p:blipFill>
          <a:blip r:embed="rId6" cstate="print"/>
          <a:stretch>
            <a:fillRect/>
          </a:stretch>
        </p:blipFill>
        <p:spPr>
          <a:xfrm>
            <a:off x="2895745" y="2228601"/>
            <a:ext cx="2075265" cy="1434640"/>
          </a:xfrm>
          <a:prstGeom prst="rect">
            <a:avLst/>
          </a:prstGeom>
        </p:spPr>
      </p:pic>
      <p:sp>
        <p:nvSpPr>
          <p:cNvPr id="11" name="Rectangle 10">
            <a:extLst>
              <a:ext uri="{FF2B5EF4-FFF2-40B4-BE49-F238E27FC236}">
                <a16:creationId xmlns:a16="http://schemas.microsoft.com/office/drawing/2014/main" id="{FDF2511A-4620-4A32-9CDF-FEC9650232DC}"/>
              </a:ext>
            </a:extLst>
          </p:cNvPr>
          <p:cNvSpPr/>
          <p:nvPr/>
        </p:nvSpPr>
        <p:spPr>
          <a:xfrm>
            <a:off x="2622785" y="1906120"/>
            <a:ext cx="2710999" cy="307777"/>
          </a:xfrm>
          <a:prstGeom prst="rect">
            <a:avLst/>
          </a:prstGeom>
        </p:spPr>
        <p:txBody>
          <a:bodyPr wrap="none">
            <a:spAutoFit/>
          </a:bodyPr>
          <a:lstStyle/>
          <a:p>
            <a:r>
              <a:rPr lang="en-GB" sz="1400" dirty="0"/>
              <a:t>Enthusiastic and welcoming</a:t>
            </a:r>
          </a:p>
        </p:txBody>
      </p:sp>
      <p:pic>
        <p:nvPicPr>
          <p:cNvPr id="12" name="Picture 11">
            <a:extLst>
              <a:ext uri="{FF2B5EF4-FFF2-40B4-BE49-F238E27FC236}">
                <a16:creationId xmlns:a16="http://schemas.microsoft.com/office/drawing/2014/main" id="{7720C2DD-BB5F-48E0-882D-605A9EA094FA}"/>
              </a:ext>
            </a:extLst>
          </p:cNvPr>
          <p:cNvPicPr>
            <a:picLocks noChangeAspect="1"/>
          </p:cNvPicPr>
          <p:nvPr/>
        </p:nvPicPr>
        <p:blipFill>
          <a:blip r:embed="rId7" cstate="print"/>
          <a:stretch>
            <a:fillRect/>
          </a:stretch>
        </p:blipFill>
        <p:spPr>
          <a:xfrm>
            <a:off x="5855006" y="3336400"/>
            <a:ext cx="2344246" cy="1041078"/>
          </a:xfrm>
          <a:prstGeom prst="rect">
            <a:avLst/>
          </a:prstGeom>
        </p:spPr>
      </p:pic>
      <p:sp>
        <p:nvSpPr>
          <p:cNvPr id="15" name="Rectangle 14">
            <a:extLst>
              <a:ext uri="{FF2B5EF4-FFF2-40B4-BE49-F238E27FC236}">
                <a16:creationId xmlns:a16="http://schemas.microsoft.com/office/drawing/2014/main" id="{A0CEE1BA-55F2-49B2-9AB0-AE9BABF06D27}"/>
              </a:ext>
            </a:extLst>
          </p:cNvPr>
          <p:cNvSpPr/>
          <p:nvPr/>
        </p:nvSpPr>
        <p:spPr>
          <a:xfrm>
            <a:off x="6295198" y="3008278"/>
            <a:ext cx="1463862" cy="307777"/>
          </a:xfrm>
          <a:prstGeom prst="rect">
            <a:avLst/>
          </a:prstGeom>
        </p:spPr>
        <p:txBody>
          <a:bodyPr wrap="none">
            <a:spAutoFit/>
          </a:bodyPr>
          <a:lstStyle/>
          <a:p>
            <a:r>
              <a:rPr lang="en-GB" sz="1400" dirty="0"/>
              <a:t>Ask Questions</a:t>
            </a:r>
          </a:p>
        </p:txBody>
      </p:sp>
      <p:sp>
        <p:nvSpPr>
          <p:cNvPr id="13" name="TextBox 12"/>
          <p:cNvSpPr txBox="1"/>
          <p:nvPr/>
        </p:nvSpPr>
        <p:spPr>
          <a:xfrm>
            <a:off x="395536" y="6309320"/>
            <a:ext cx="504056" cy="307777"/>
          </a:xfrm>
          <a:prstGeom prst="rect">
            <a:avLst/>
          </a:prstGeom>
          <a:noFill/>
        </p:spPr>
        <p:txBody>
          <a:bodyPr wrap="square" rtlCol="0">
            <a:spAutoFit/>
          </a:bodyPr>
          <a:lstStyle/>
          <a:p>
            <a:r>
              <a:rPr lang="en-GB" sz="1400" b="0" dirty="0"/>
              <a:t>27</a:t>
            </a:r>
          </a:p>
        </p:txBody>
      </p:sp>
    </p:spTree>
    <p:extLst>
      <p:ext uri="{BB962C8B-B14F-4D97-AF65-F5344CB8AC3E}">
        <p14:creationId xmlns:p14="http://schemas.microsoft.com/office/powerpoint/2010/main" val="1534805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Right Attitude		</a:t>
            </a:r>
          </a:p>
        </p:txBody>
      </p:sp>
      <p:pic>
        <p:nvPicPr>
          <p:cNvPr id="6" name="Content Placeholder 5" descr="smartly dressed 2.jpg"/>
          <p:cNvPicPr>
            <a:picLocks noGrp="1" noChangeAspect="1"/>
          </p:cNvPicPr>
          <p:nvPr>
            <p:ph sz="half" idx="2"/>
          </p:nvPr>
        </p:nvPicPr>
        <p:blipFill>
          <a:blip r:embed="rId3" cstate="print"/>
          <a:stretch>
            <a:fillRect/>
          </a:stretch>
        </p:blipFill>
        <p:spPr>
          <a:xfrm rot="651509">
            <a:off x="6830674" y="1138187"/>
            <a:ext cx="1577045" cy="1440160"/>
          </a:xfrm>
        </p:spPr>
      </p:pic>
      <p:pic>
        <p:nvPicPr>
          <p:cNvPr id="2" name="Picture 1">
            <a:extLst>
              <a:ext uri="{FF2B5EF4-FFF2-40B4-BE49-F238E27FC236}">
                <a16:creationId xmlns:a16="http://schemas.microsoft.com/office/drawing/2014/main" id="{C5DB3C97-1EC6-40F9-B878-34ACAD7A9935}"/>
              </a:ext>
            </a:extLst>
          </p:cNvPr>
          <p:cNvPicPr>
            <a:picLocks noChangeAspect="1"/>
          </p:cNvPicPr>
          <p:nvPr/>
        </p:nvPicPr>
        <p:blipFill>
          <a:blip r:embed="rId4" cstate="print"/>
          <a:stretch>
            <a:fillRect/>
          </a:stretch>
        </p:blipFill>
        <p:spPr>
          <a:xfrm>
            <a:off x="755576" y="1564779"/>
            <a:ext cx="1819275" cy="2000250"/>
          </a:xfrm>
          <a:prstGeom prst="rect">
            <a:avLst/>
          </a:prstGeom>
        </p:spPr>
      </p:pic>
      <p:sp>
        <p:nvSpPr>
          <p:cNvPr id="4" name="Rectangle 3">
            <a:extLst>
              <a:ext uri="{FF2B5EF4-FFF2-40B4-BE49-F238E27FC236}">
                <a16:creationId xmlns:a16="http://schemas.microsoft.com/office/drawing/2014/main" id="{547C75CF-374B-4A97-A987-87815131A5B8}"/>
              </a:ext>
            </a:extLst>
          </p:cNvPr>
          <p:cNvSpPr/>
          <p:nvPr/>
        </p:nvSpPr>
        <p:spPr>
          <a:xfrm>
            <a:off x="6300192" y="593792"/>
            <a:ext cx="1669047" cy="307777"/>
          </a:xfrm>
          <a:prstGeom prst="rect">
            <a:avLst/>
          </a:prstGeom>
        </p:spPr>
        <p:txBody>
          <a:bodyPr wrap="none">
            <a:spAutoFit/>
          </a:bodyPr>
          <a:lstStyle/>
          <a:p>
            <a:r>
              <a:rPr lang="en-GB" sz="1400" dirty="0"/>
              <a:t>Smartly Dressed</a:t>
            </a:r>
          </a:p>
        </p:txBody>
      </p:sp>
      <p:pic>
        <p:nvPicPr>
          <p:cNvPr id="8" name="Picture 7" descr="smartly dressed 1.jpg"/>
          <p:cNvPicPr>
            <a:picLocks noChangeAspect="1"/>
          </p:cNvPicPr>
          <p:nvPr/>
        </p:nvPicPr>
        <p:blipFill>
          <a:blip r:embed="rId5" cstate="print"/>
          <a:stretch>
            <a:fillRect/>
          </a:stretch>
        </p:blipFill>
        <p:spPr>
          <a:xfrm rot="20698726">
            <a:off x="5757934" y="1160900"/>
            <a:ext cx="1872313" cy="1293769"/>
          </a:xfrm>
          <a:prstGeom prst="rect">
            <a:avLst/>
          </a:prstGeom>
        </p:spPr>
      </p:pic>
      <p:pic>
        <p:nvPicPr>
          <p:cNvPr id="5" name="Picture 4">
            <a:extLst>
              <a:ext uri="{FF2B5EF4-FFF2-40B4-BE49-F238E27FC236}">
                <a16:creationId xmlns:a16="http://schemas.microsoft.com/office/drawing/2014/main" id="{2209C6DB-147C-4D8C-8F95-9CFDC41C6D50}"/>
              </a:ext>
            </a:extLst>
          </p:cNvPr>
          <p:cNvPicPr>
            <a:picLocks noChangeAspect="1"/>
          </p:cNvPicPr>
          <p:nvPr/>
        </p:nvPicPr>
        <p:blipFill>
          <a:blip r:embed="rId6" cstate="print"/>
          <a:stretch>
            <a:fillRect/>
          </a:stretch>
        </p:blipFill>
        <p:spPr>
          <a:xfrm>
            <a:off x="772700" y="4653136"/>
            <a:ext cx="1234605" cy="1644061"/>
          </a:xfrm>
          <a:prstGeom prst="rect">
            <a:avLst/>
          </a:prstGeom>
        </p:spPr>
      </p:pic>
      <p:sp>
        <p:nvSpPr>
          <p:cNvPr id="9" name="Rectangle 8">
            <a:extLst>
              <a:ext uri="{FF2B5EF4-FFF2-40B4-BE49-F238E27FC236}">
                <a16:creationId xmlns:a16="http://schemas.microsoft.com/office/drawing/2014/main" id="{2DAC0673-0D44-4068-987F-CE5D810AFA2E}"/>
              </a:ext>
            </a:extLst>
          </p:cNvPr>
          <p:cNvSpPr/>
          <p:nvPr/>
        </p:nvSpPr>
        <p:spPr>
          <a:xfrm>
            <a:off x="1046799" y="4276878"/>
            <a:ext cx="686406" cy="307777"/>
          </a:xfrm>
          <a:prstGeom prst="rect">
            <a:avLst/>
          </a:prstGeom>
        </p:spPr>
        <p:txBody>
          <a:bodyPr wrap="none">
            <a:spAutoFit/>
          </a:bodyPr>
          <a:lstStyle/>
          <a:p>
            <a:r>
              <a:rPr lang="en-GB" sz="1400" dirty="0"/>
              <a:t>Smile</a:t>
            </a:r>
          </a:p>
        </p:txBody>
      </p:sp>
      <p:pic>
        <p:nvPicPr>
          <p:cNvPr id="10" name="Picture 9">
            <a:extLst>
              <a:ext uri="{FF2B5EF4-FFF2-40B4-BE49-F238E27FC236}">
                <a16:creationId xmlns:a16="http://schemas.microsoft.com/office/drawing/2014/main" id="{89C4E801-F44D-4AD8-869D-C8A00572664B}"/>
              </a:ext>
            </a:extLst>
          </p:cNvPr>
          <p:cNvPicPr>
            <a:picLocks noChangeAspect="1"/>
          </p:cNvPicPr>
          <p:nvPr/>
        </p:nvPicPr>
        <p:blipFill>
          <a:blip r:embed="rId7" cstate="print"/>
          <a:stretch>
            <a:fillRect/>
          </a:stretch>
        </p:blipFill>
        <p:spPr>
          <a:xfrm>
            <a:off x="2895745" y="2228601"/>
            <a:ext cx="2075265" cy="1434640"/>
          </a:xfrm>
          <a:prstGeom prst="rect">
            <a:avLst/>
          </a:prstGeom>
        </p:spPr>
      </p:pic>
      <p:sp>
        <p:nvSpPr>
          <p:cNvPr id="11" name="Rectangle 10">
            <a:extLst>
              <a:ext uri="{FF2B5EF4-FFF2-40B4-BE49-F238E27FC236}">
                <a16:creationId xmlns:a16="http://schemas.microsoft.com/office/drawing/2014/main" id="{FDF2511A-4620-4A32-9CDF-FEC9650232DC}"/>
              </a:ext>
            </a:extLst>
          </p:cNvPr>
          <p:cNvSpPr/>
          <p:nvPr/>
        </p:nvSpPr>
        <p:spPr>
          <a:xfrm>
            <a:off x="2622785" y="1906120"/>
            <a:ext cx="2710999" cy="307777"/>
          </a:xfrm>
          <a:prstGeom prst="rect">
            <a:avLst/>
          </a:prstGeom>
        </p:spPr>
        <p:txBody>
          <a:bodyPr wrap="none">
            <a:spAutoFit/>
          </a:bodyPr>
          <a:lstStyle/>
          <a:p>
            <a:r>
              <a:rPr lang="en-GB" sz="1400" dirty="0"/>
              <a:t>Enthusiastic and welcoming</a:t>
            </a:r>
          </a:p>
        </p:txBody>
      </p:sp>
      <p:pic>
        <p:nvPicPr>
          <p:cNvPr id="12" name="Picture 11">
            <a:extLst>
              <a:ext uri="{FF2B5EF4-FFF2-40B4-BE49-F238E27FC236}">
                <a16:creationId xmlns:a16="http://schemas.microsoft.com/office/drawing/2014/main" id="{7720C2DD-BB5F-48E0-882D-605A9EA094FA}"/>
              </a:ext>
            </a:extLst>
          </p:cNvPr>
          <p:cNvPicPr>
            <a:picLocks noChangeAspect="1"/>
          </p:cNvPicPr>
          <p:nvPr/>
        </p:nvPicPr>
        <p:blipFill>
          <a:blip r:embed="rId8" cstate="print"/>
          <a:stretch>
            <a:fillRect/>
          </a:stretch>
        </p:blipFill>
        <p:spPr>
          <a:xfrm>
            <a:off x="5855006" y="3336400"/>
            <a:ext cx="2344246" cy="1041078"/>
          </a:xfrm>
          <a:prstGeom prst="rect">
            <a:avLst/>
          </a:prstGeom>
        </p:spPr>
      </p:pic>
      <p:sp>
        <p:nvSpPr>
          <p:cNvPr id="15" name="Rectangle 14">
            <a:extLst>
              <a:ext uri="{FF2B5EF4-FFF2-40B4-BE49-F238E27FC236}">
                <a16:creationId xmlns:a16="http://schemas.microsoft.com/office/drawing/2014/main" id="{A0CEE1BA-55F2-49B2-9AB0-AE9BABF06D27}"/>
              </a:ext>
            </a:extLst>
          </p:cNvPr>
          <p:cNvSpPr/>
          <p:nvPr/>
        </p:nvSpPr>
        <p:spPr>
          <a:xfrm>
            <a:off x="6295198" y="3008278"/>
            <a:ext cx="1463862" cy="307777"/>
          </a:xfrm>
          <a:prstGeom prst="rect">
            <a:avLst/>
          </a:prstGeom>
        </p:spPr>
        <p:txBody>
          <a:bodyPr wrap="none">
            <a:spAutoFit/>
          </a:bodyPr>
          <a:lstStyle/>
          <a:p>
            <a:r>
              <a:rPr lang="en-GB" sz="1400" dirty="0"/>
              <a:t>Ask Questions</a:t>
            </a:r>
          </a:p>
        </p:txBody>
      </p:sp>
      <p:sp>
        <p:nvSpPr>
          <p:cNvPr id="13" name="TextBox 12"/>
          <p:cNvSpPr txBox="1"/>
          <p:nvPr/>
        </p:nvSpPr>
        <p:spPr>
          <a:xfrm>
            <a:off x="395536" y="6309320"/>
            <a:ext cx="504056" cy="307777"/>
          </a:xfrm>
          <a:prstGeom prst="rect">
            <a:avLst/>
          </a:prstGeom>
          <a:noFill/>
        </p:spPr>
        <p:txBody>
          <a:bodyPr wrap="square" rtlCol="0">
            <a:spAutoFit/>
          </a:bodyPr>
          <a:lstStyle/>
          <a:p>
            <a:r>
              <a:rPr lang="en-GB" sz="1400" b="0" dirty="0"/>
              <a:t>28</a:t>
            </a:r>
          </a:p>
        </p:txBody>
      </p:sp>
    </p:spTree>
    <p:extLst>
      <p:ext uri="{BB962C8B-B14F-4D97-AF65-F5344CB8AC3E}">
        <p14:creationId xmlns:p14="http://schemas.microsoft.com/office/powerpoint/2010/main" val="3512187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dirty="0"/>
              <a:t>Right Attitude		</a:t>
            </a:r>
          </a:p>
        </p:txBody>
      </p:sp>
      <p:pic>
        <p:nvPicPr>
          <p:cNvPr id="6" name="Content Placeholder 5" descr="smartly dressed 2.jpg"/>
          <p:cNvPicPr>
            <a:picLocks noGrp="1" noChangeAspect="1"/>
          </p:cNvPicPr>
          <p:nvPr>
            <p:ph sz="half" idx="2"/>
          </p:nvPr>
        </p:nvPicPr>
        <p:blipFill>
          <a:blip r:embed="rId3" cstate="print"/>
          <a:stretch>
            <a:fillRect/>
          </a:stretch>
        </p:blipFill>
        <p:spPr>
          <a:xfrm rot="651509">
            <a:off x="6830674" y="1138187"/>
            <a:ext cx="1577045" cy="1440160"/>
          </a:xfrm>
        </p:spPr>
      </p:pic>
      <p:pic>
        <p:nvPicPr>
          <p:cNvPr id="2" name="Picture 1">
            <a:extLst>
              <a:ext uri="{FF2B5EF4-FFF2-40B4-BE49-F238E27FC236}">
                <a16:creationId xmlns:a16="http://schemas.microsoft.com/office/drawing/2014/main" id="{C5DB3C97-1EC6-40F9-B878-34ACAD7A9935}"/>
              </a:ext>
            </a:extLst>
          </p:cNvPr>
          <p:cNvPicPr>
            <a:picLocks noChangeAspect="1"/>
          </p:cNvPicPr>
          <p:nvPr/>
        </p:nvPicPr>
        <p:blipFill>
          <a:blip r:embed="rId4" cstate="print"/>
          <a:stretch>
            <a:fillRect/>
          </a:stretch>
        </p:blipFill>
        <p:spPr>
          <a:xfrm>
            <a:off x="755576" y="1564779"/>
            <a:ext cx="1819275" cy="2000250"/>
          </a:xfrm>
          <a:prstGeom prst="rect">
            <a:avLst/>
          </a:prstGeom>
        </p:spPr>
      </p:pic>
      <p:sp>
        <p:nvSpPr>
          <p:cNvPr id="4" name="Rectangle 3">
            <a:extLst>
              <a:ext uri="{FF2B5EF4-FFF2-40B4-BE49-F238E27FC236}">
                <a16:creationId xmlns:a16="http://schemas.microsoft.com/office/drawing/2014/main" id="{547C75CF-374B-4A97-A987-87815131A5B8}"/>
              </a:ext>
            </a:extLst>
          </p:cNvPr>
          <p:cNvSpPr/>
          <p:nvPr/>
        </p:nvSpPr>
        <p:spPr>
          <a:xfrm>
            <a:off x="6300192" y="593792"/>
            <a:ext cx="1669047" cy="307777"/>
          </a:xfrm>
          <a:prstGeom prst="rect">
            <a:avLst/>
          </a:prstGeom>
        </p:spPr>
        <p:txBody>
          <a:bodyPr wrap="none">
            <a:spAutoFit/>
          </a:bodyPr>
          <a:lstStyle/>
          <a:p>
            <a:r>
              <a:rPr lang="en-GB" sz="1400" dirty="0"/>
              <a:t>Smartly Dressed</a:t>
            </a:r>
          </a:p>
        </p:txBody>
      </p:sp>
      <p:pic>
        <p:nvPicPr>
          <p:cNvPr id="8" name="Picture 7" descr="smartly dressed 1.jpg"/>
          <p:cNvPicPr>
            <a:picLocks noChangeAspect="1"/>
          </p:cNvPicPr>
          <p:nvPr/>
        </p:nvPicPr>
        <p:blipFill>
          <a:blip r:embed="rId5" cstate="print"/>
          <a:stretch>
            <a:fillRect/>
          </a:stretch>
        </p:blipFill>
        <p:spPr>
          <a:xfrm rot="20698726">
            <a:off x="5757934" y="1160900"/>
            <a:ext cx="1872313" cy="1293769"/>
          </a:xfrm>
          <a:prstGeom prst="rect">
            <a:avLst/>
          </a:prstGeom>
        </p:spPr>
      </p:pic>
      <p:pic>
        <p:nvPicPr>
          <p:cNvPr id="5" name="Picture 4">
            <a:extLst>
              <a:ext uri="{FF2B5EF4-FFF2-40B4-BE49-F238E27FC236}">
                <a16:creationId xmlns:a16="http://schemas.microsoft.com/office/drawing/2014/main" id="{2209C6DB-147C-4D8C-8F95-9CFDC41C6D50}"/>
              </a:ext>
            </a:extLst>
          </p:cNvPr>
          <p:cNvPicPr>
            <a:picLocks noChangeAspect="1"/>
          </p:cNvPicPr>
          <p:nvPr/>
        </p:nvPicPr>
        <p:blipFill>
          <a:blip r:embed="rId6" cstate="print"/>
          <a:stretch>
            <a:fillRect/>
          </a:stretch>
        </p:blipFill>
        <p:spPr>
          <a:xfrm>
            <a:off x="772700" y="4653136"/>
            <a:ext cx="1234605" cy="1644061"/>
          </a:xfrm>
          <a:prstGeom prst="rect">
            <a:avLst/>
          </a:prstGeom>
        </p:spPr>
      </p:pic>
      <p:sp>
        <p:nvSpPr>
          <p:cNvPr id="9" name="Rectangle 8">
            <a:extLst>
              <a:ext uri="{FF2B5EF4-FFF2-40B4-BE49-F238E27FC236}">
                <a16:creationId xmlns:a16="http://schemas.microsoft.com/office/drawing/2014/main" id="{2DAC0673-0D44-4068-987F-CE5D810AFA2E}"/>
              </a:ext>
            </a:extLst>
          </p:cNvPr>
          <p:cNvSpPr/>
          <p:nvPr/>
        </p:nvSpPr>
        <p:spPr>
          <a:xfrm>
            <a:off x="1046799" y="4276878"/>
            <a:ext cx="686406" cy="307777"/>
          </a:xfrm>
          <a:prstGeom prst="rect">
            <a:avLst/>
          </a:prstGeom>
        </p:spPr>
        <p:txBody>
          <a:bodyPr wrap="none">
            <a:spAutoFit/>
          </a:bodyPr>
          <a:lstStyle/>
          <a:p>
            <a:r>
              <a:rPr lang="en-GB" sz="1400" dirty="0"/>
              <a:t>Smile</a:t>
            </a:r>
          </a:p>
        </p:txBody>
      </p:sp>
      <p:pic>
        <p:nvPicPr>
          <p:cNvPr id="10" name="Picture 9">
            <a:extLst>
              <a:ext uri="{FF2B5EF4-FFF2-40B4-BE49-F238E27FC236}">
                <a16:creationId xmlns:a16="http://schemas.microsoft.com/office/drawing/2014/main" id="{89C4E801-F44D-4AD8-869D-C8A00572664B}"/>
              </a:ext>
            </a:extLst>
          </p:cNvPr>
          <p:cNvPicPr>
            <a:picLocks noChangeAspect="1"/>
          </p:cNvPicPr>
          <p:nvPr/>
        </p:nvPicPr>
        <p:blipFill>
          <a:blip r:embed="rId7" cstate="print"/>
          <a:stretch>
            <a:fillRect/>
          </a:stretch>
        </p:blipFill>
        <p:spPr>
          <a:xfrm>
            <a:off x="2895745" y="2228601"/>
            <a:ext cx="2075265" cy="1434640"/>
          </a:xfrm>
          <a:prstGeom prst="rect">
            <a:avLst/>
          </a:prstGeom>
        </p:spPr>
      </p:pic>
      <p:sp>
        <p:nvSpPr>
          <p:cNvPr id="11" name="Rectangle 10">
            <a:extLst>
              <a:ext uri="{FF2B5EF4-FFF2-40B4-BE49-F238E27FC236}">
                <a16:creationId xmlns:a16="http://schemas.microsoft.com/office/drawing/2014/main" id="{FDF2511A-4620-4A32-9CDF-FEC9650232DC}"/>
              </a:ext>
            </a:extLst>
          </p:cNvPr>
          <p:cNvSpPr/>
          <p:nvPr/>
        </p:nvSpPr>
        <p:spPr>
          <a:xfrm>
            <a:off x="2622785" y="1906120"/>
            <a:ext cx="2710999" cy="307777"/>
          </a:xfrm>
          <a:prstGeom prst="rect">
            <a:avLst/>
          </a:prstGeom>
        </p:spPr>
        <p:txBody>
          <a:bodyPr wrap="none">
            <a:spAutoFit/>
          </a:bodyPr>
          <a:lstStyle/>
          <a:p>
            <a:r>
              <a:rPr lang="en-GB" sz="1400" dirty="0"/>
              <a:t>Enthusiastic and welcoming</a:t>
            </a:r>
          </a:p>
        </p:txBody>
      </p:sp>
      <p:pic>
        <p:nvPicPr>
          <p:cNvPr id="12" name="Picture 11">
            <a:extLst>
              <a:ext uri="{FF2B5EF4-FFF2-40B4-BE49-F238E27FC236}">
                <a16:creationId xmlns:a16="http://schemas.microsoft.com/office/drawing/2014/main" id="{7720C2DD-BB5F-48E0-882D-605A9EA094FA}"/>
              </a:ext>
            </a:extLst>
          </p:cNvPr>
          <p:cNvPicPr>
            <a:picLocks noChangeAspect="1"/>
          </p:cNvPicPr>
          <p:nvPr/>
        </p:nvPicPr>
        <p:blipFill>
          <a:blip r:embed="rId8" cstate="print"/>
          <a:stretch>
            <a:fillRect/>
          </a:stretch>
        </p:blipFill>
        <p:spPr>
          <a:xfrm>
            <a:off x="5855006" y="3336400"/>
            <a:ext cx="2344246" cy="1041078"/>
          </a:xfrm>
          <a:prstGeom prst="rect">
            <a:avLst/>
          </a:prstGeom>
        </p:spPr>
      </p:pic>
      <p:sp>
        <p:nvSpPr>
          <p:cNvPr id="15" name="Rectangle 14">
            <a:extLst>
              <a:ext uri="{FF2B5EF4-FFF2-40B4-BE49-F238E27FC236}">
                <a16:creationId xmlns:a16="http://schemas.microsoft.com/office/drawing/2014/main" id="{A0CEE1BA-55F2-49B2-9AB0-AE9BABF06D27}"/>
              </a:ext>
            </a:extLst>
          </p:cNvPr>
          <p:cNvSpPr/>
          <p:nvPr/>
        </p:nvSpPr>
        <p:spPr>
          <a:xfrm>
            <a:off x="6295198" y="3008278"/>
            <a:ext cx="1463862" cy="307777"/>
          </a:xfrm>
          <a:prstGeom prst="rect">
            <a:avLst/>
          </a:prstGeom>
        </p:spPr>
        <p:txBody>
          <a:bodyPr wrap="none">
            <a:spAutoFit/>
          </a:bodyPr>
          <a:lstStyle/>
          <a:p>
            <a:r>
              <a:rPr lang="en-GB" sz="1400" dirty="0"/>
              <a:t>Ask Questions</a:t>
            </a:r>
          </a:p>
        </p:txBody>
      </p:sp>
      <p:pic>
        <p:nvPicPr>
          <p:cNvPr id="13" name="Picture 12">
            <a:extLst>
              <a:ext uri="{FF2B5EF4-FFF2-40B4-BE49-F238E27FC236}">
                <a16:creationId xmlns:a16="http://schemas.microsoft.com/office/drawing/2014/main" id="{C456DA6B-06CA-43E8-96B3-92C71491AE86}"/>
              </a:ext>
            </a:extLst>
          </p:cNvPr>
          <p:cNvPicPr>
            <a:picLocks noChangeAspect="1"/>
          </p:cNvPicPr>
          <p:nvPr/>
        </p:nvPicPr>
        <p:blipFill>
          <a:blip r:embed="rId9" cstate="print"/>
          <a:stretch>
            <a:fillRect/>
          </a:stretch>
        </p:blipFill>
        <p:spPr>
          <a:xfrm>
            <a:off x="3037706" y="4437112"/>
            <a:ext cx="2038350" cy="1695450"/>
          </a:xfrm>
          <a:prstGeom prst="rect">
            <a:avLst/>
          </a:prstGeom>
        </p:spPr>
      </p:pic>
      <p:sp>
        <p:nvSpPr>
          <p:cNvPr id="14" name="TextBox 13"/>
          <p:cNvSpPr txBox="1"/>
          <p:nvPr/>
        </p:nvSpPr>
        <p:spPr>
          <a:xfrm>
            <a:off x="395536" y="6309320"/>
            <a:ext cx="504056" cy="307777"/>
          </a:xfrm>
          <a:prstGeom prst="rect">
            <a:avLst/>
          </a:prstGeom>
          <a:noFill/>
        </p:spPr>
        <p:txBody>
          <a:bodyPr wrap="square" rtlCol="0">
            <a:spAutoFit/>
          </a:bodyPr>
          <a:lstStyle/>
          <a:p>
            <a:r>
              <a:rPr lang="en-GB" sz="1400" b="0" dirty="0"/>
              <a:t>29</a:t>
            </a:r>
          </a:p>
        </p:txBody>
      </p:sp>
    </p:spTree>
    <p:extLst>
      <p:ext uri="{BB962C8B-B14F-4D97-AF65-F5344CB8AC3E}">
        <p14:creationId xmlns:p14="http://schemas.microsoft.com/office/powerpoint/2010/main" val="136076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B72857-7155-4415-917A-A4206C31D3E6}"/>
              </a:ext>
            </a:extLst>
          </p:cNvPr>
          <p:cNvSpPr txBox="1"/>
          <p:nvPr/>
        </p:nvSpPr>
        <p:spPr>
          <a:xfrm>
            <a:off x="1263257" y="3429000"/>
            <a:ext cx="6048672" cy="461665"/>
          </a:xfrm>
          <a:prstGeom prst="rect">
            <a:avLst/>
          </a:prstGeom>
          <a:noFill/>
        </p:spPr>
        <p:txBody>
          <a:bodyPr wrap="square" rtlCol="0">
            <a:spAutoFit/>
          </a:bodyPr>
          <a:lstStyle/>
          <a:p>
            <a:pPr algn="ctr"/>
            <a:r>
              <a:rPr lang="en-GB" dirty="0">
                <a:solidFill>
                  <a:schemeClr val="tx1"/>
                </a:solidFill>
              </a:rPr>
              <a:t>What's the difference?</a:t>
            </a:r>
          </a:p>
        </p:txBody>
      </p:sp>
      <p:pic>
        <p:nvPicPr>
          <p:cNvPr id="4" name="Picture 3">
            <a:extLst>
              <a:ext uri="{FF2B5EF4-FFF2-40B4-BE49-F238E27FC236}">
                <a16:creationId xmlns:a16="http://schemas.microsoft.com/office/drawing/2014/main" id="{0A168A22-5377-4355-BDEE-D41BF1A22E46}"/>
              </a:ext>
            </a:extLst>
          </p:cNvPr>
          <p:cNvPicPr>
            <a:picLocks noChangeAspect="1"/>
          </p:cNvPicPr>
          <p:nvPr/>
        </p:nvPicPr>
        <p:blipFill>
          <a:blip r:embed="rId3" cstate="print"/>
          <a:stretch>
            <a:fillRect/>
          </a:stretch>
        </p:blipFill>
        <p:spPr>
          <a:xfrm>
            <a:off x="2339752" y="620688"/>
            <a:ext cx="3895682" cy="2554445"/>
          </a:xfrm>
          <a:prstGeom prst="rect">
            <a:avLst/>
          </a:prstGeom>
        </p:spPr>
      </p:pic>
      <p:sp>
        <p:nvSpPr>
          <p:cNvPr id="5" name="TextBox 4"/>
          <p:cNvSpPr txBox="1"/>
          <p:nvPr/>
        </p:nvSpPr>
        <p:spPr>
          <a:xfrm>
            <a:off x="395536" y="6309320"/>
            <a:ext cx="360040" cy="307777"/>
          </a:xfrm>
          <a:prstGeom prst="rect">
            <a:avLst/>
          </a:prstGeom>
          <a:noFill/>
        </p:spPr>
        <p:txBody>
          <a:bodyPr wrap="square" rtlCol="0">
            <a:spAutoFit/>
          </a:bodyPr>
          <a:lstStyle/>
          <a:p>
            <a:r>
              <a:rPr lang="en-GB" sz="1400" b="0" dirty="0"/>
              <a:t>3</a:t>
            </a:r>
          </a:p>
        </p:txBody>
      </p:sp>
    </p:spTree>
    <p:extLst>
      <p:ext uri="{BB962C8B-B14F-4D97-AF65-F5344CB8AC3E}">
        <p14:creationId xmlns:p14="http://schemas.microsoft.com/office/powerpoint/2010/main" val="629116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188640"/>
            <a:ext cx="7391400" cy="1143000"/>
          </a:xfrm>
        </p:spPr>
        <p:txBody>
          <a:bodyPr/>
          <a:lstStyle/>
          <a:p>
            <a:r>
              <a:rPr lang="en-GB" dirty="0"/>
              <a:t>Knowledge</a:t>
            </a:r>
          </a:p>
        </p:txBody>
      </p:sp>
      <p:sp>
        <p:nvSpPr>
          <p:cNvPr id="224260" name="Rectangle 4"/>
          <p:cNvSpPr>
            <a:spLocks noGrp="1" noChangeArrowheads="1"/>
          </p:cNvSpPr>
          <p:nvPr>
            <p:ph type="body" sz="half" idx="2"/>
          </p:nvPr>
        </p:nvSpPr>
        <p:spPr>
          <a:xfrm>
            <a:off x="3131840" y="1052736"/>
            <a:ext cx="5796136" cy="4649688"/>
          </a:xfrm>
        </p:spPr>
        <p:txBody>
          <a:bodyPr/>
          <a:lstStyle/>
          <a:p>
            <a:r>
              <a:rPr lang="en-GB" sz="2400" dirty="0"/>
              <a:t>Know</a:t>
            </a:r>
          </a:p>
          <a:p>
            <a:pPr lvl="1"/>
            <a:r>
              <a:rPr lang="en-GB" sz="2000" dirty="0"/>
              <a:t>EVERYTHING about the product or service</a:t>
            </a:r>
          </a:p>
          <a:p>
            <a:pPr lvl="1"/>
            <a:r>
              <a:rPr lang="en-GB" sz="2000" dirty="0"/>
              <a:t>EVERYTHING about the business</a:t>
            </a:r>
          </a:p>
          <a:p>
            <a:pPr lvl="1"/>
            <a:r>
              <a:rPr lang="en-GB" sz="2000" dirty="0"/>
              <a:t>THREE POINTS that your team must communicate to the customer and judges</a:t>
            </a:r>
          </a:p>
          <a:p>
            <a:pPr lvl="1">
              <a:buFontTx/>
              <a:buNone/>
            </a:pPr>
            <a:endParaRPr lang="en-GB" sz="400" dirty="0"/>
          </a:p>
          <a:p>
            <a:r>
              <a:rPr lang="en-GB" sz="2400" dirty="0"/>
              <a:t>Predict</a:t>
            </a:r>
            <a:r>
              <a:rPr lang="en-GB" sz="2000" dirty="0"/>
              <a:t> </a:t>
            </a:r>
          </a:p>
          <a:p>
            <a:pPr lvl="1"/>
            <a:r>
              <a:rPr lang="en-GB" sz="2000" dirty="0"/>
              <a:t>what </a:t>
            </a:r>
            <a:r>
              <a:rPr lang="en-GB" sz="2000" b="1" dirty="0"/>
              <a:t>the judges </a:t>
            </a:r>
            <a:r>
              <a:rPr lang="en-GB" sz="2000" dirty="0"/>
              <a:t>may ask</a:t>
            </a:r>
          </a:p>
          <a:p>
            <a:pPr lvl="1"/>
            <a:r>
              <a:rPr lang="en-GB" sz="2000" dirty="0"/>
              <a:t>Pricing, margin, sales so far, product details</a:t>
            </a:r>
            <a:endParaRPr lang="en-GB" sz="1800" dirty="0"/>
          </a:p>
          <a:p>
            <a:r>
              <a:rPr lang="en-GB" sz="2400" dirty="0"/>
              <a:t>Rehearse</a:t>
            </a:r>
          </a:p>
          <a:p>
            <a:pPr lvl="1"/>
            <a:r>
              <a:rPr lang="en-GB" sz="2000" dirty="0"/>
              <a:t>opportunity to communicate achievements</a:t>
            </a:r>
          </a:p>
          <a:p>
            <a:pPr lvl="1"/>
            <a:r>
              <a:rPr lang="en-GB" sz="2000" dirty="0"/>
              <a:t>Have an administration folder with you</a:t>
            </a:r>
          </a:p>
          <a:p>
            <a:endParaRPr lang="en-GB" sz="1600" dirty="0"/>
          </a:p>
          <a:p>
            <a:pPr>
              <a:buFontTx/>
              <a:buNone/>
            </a:pPr>
            <a:endParaRPr lang="en-GB" sz="1600" dirty="0"/>
          </a:p>
        </p:txBody>
      </p:sp>
      <p:pic>
        <p:nvPicPr>
          <p:cNvPr id="2" name="Picture 1">
            <a:extLst>
              <a:ext uri="{FF2B5EF4-FFF2-40B4-BE49-F238E27FC236}">
                <a16:creationId xmlns:a16="http://schemas.microsoft.com/office/drawing/2014/main" id="{9BB1D650-087B-4CAF-91DB-355E6EE6B35E}"/>
              </a:ext>
            </a:extLst>
          </p:cNvPr>
          <p:cNvPicPr>
            <a:picLocks noChangeAspect="1"/>
          </p:cNvPicPr>
          <p:nvPr/>
        </p:nvPicPr>
        <p:blipFill>
          <a:blip r:embed="rId3" cstate="print"/>
          <a:stretch>
            <a:fillRect/>
          </a:stretch>
        </p:blipFill>
        <p:spPr>
          <a:xfrm>
            <a:off x="611560" y="2420888"/>
            <a:ext cx="2524125" cy="1647825"/>
          </a:xfrm>
          <a:prstGeom prst="rect">
            <a:avLst/>
          </a:prstGeom>
        </p:spPr>
      </p:pic>
      <p:sp>
        <p:nvSpPr>
          <p:cNvPr id="5" name="TextBox 4"/>
          <p:cNvSpPr txBox="1"/>
          <p:nvPr/>
        </p:nvSpPr>
        <p:spPr>
          <a:xfrm>
            <a:off x="395536" y="6309320"/>
            <a:ext cx="504056" cy="307777"/>
          </a:xfrm>
          <a:prstGeom prst="rect">
            <a:avLst/>
          </a:prstGeom>
          <a:noFill/>
        </p:spPr>
        <p:txBody>
          <a:bodyPr wrap="square" rtlCol="0">
            <a:spAutoFit/>
          </a:bodyPr>
          <a:lstStyle/>
          <a:p>
            <a:r>
              <a:rPr lang="en-GB" sz="1400" b="0" dirty="0"/>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85800" y="188640"/>
            <a:ext cx="7391400" cy="1143000"/>
          </a:xfrm>
        </p:spPr>
        <p:txBody>
          <a:bodyPr/>
          <a:lstStyle/>
          <a:p>
            <a:r>
              <a:rPr lang="en-GB" dirty="0"/>
              <a:t>Teamwork</a:t>
            </a:r>
          </a:p>
        </p:txBody>
      </p:sp>
      <p:sp>
        <p:nvSpPr>
          <p:cNvPr id="226308" name="Rectangle 4"/>
          <p:cNvSpPr>
            <a:spLocks noGrp="1" noChangeArrowheads="1"/>
          </p:cNvSpPr>
          <p:nvPr>
            <p:ph type="body" sz="half" idx="2"/>
          </p:nvPr>
        </p:nvSpPr>
        <p:spPr>
          <a:xfrm>
            <a:off x="3275856" y="1052736"/>
            <a:ext cx="5544616" cy="4114800"/>
          </a:xfrm>
        </p:spPr>
        <p:txBody>
          <a:bodyPr/>
          <a:lstStyle/>
          <a:p>
            <a:r>
              <a:rPr lang="en-GB" sz="2400" dirty="0"/>
              <a:t>Have a staff rota so your sales team stays fresh and enthusiastic</a:t>
            </a:r>
          </a:p>
          <a:p>
            <a:r>
              <a:rPr lang="en-GB" sz="2400" dirty="0"/>
              <a:t>Know the role of each member</a:t>
            </a:r>
          </a:p>
          <a:p>
            <a:r>
              <a:rPr lang="en-GB" sz="2400" dirty="0"/>
              <a:t>Know the objectives of the company</a:t>
            </a:r>
          </a:p>
          <a:p>
            <a:r>
              <a:rPr lang="en-GB" sz="2400" dirty="0"/>
              <a:t>How did your team go about reaching those objectives?</a:t>
            </a:r>
          </a:p>
          <a:p>
            <a:r>
              <a:rPr lang="en-GB" sz="2400" dirty="0"/>
              <a:t>Business IS successful teamwork</a:t>
            </a:r>
          </a:p>
          <a:p>
            <a:pPr lvl="1"/>
            <a:r>
              <a:rPr lang="en-GB" sz="2000" dirty="0"/>
              <a:t>Communication</a:t>
            </a:r>
          </a:p>
          <a:p>
            <a:pPr lvl="1"/>
            <a:r>
              <a:rPr lang="en-GB" sz="2000" dirty="0"/>
              <a:t>Negotiation</a:t>
            </a:r>
          </a:p>
          <a:p>
            <a:pPr lvl="1"/>
            <a:r>
              <a:rPr lang="en-GB" sz="2000" dirty="0"/>
              <a:t>Trust</a:t>
            </a:r>
          </a:p>
          <a:p>
            <a:pPr lvl="1"/>
            <a:r>
              <a:rPr lang="en-GB" sz="2000" dirty="0"/>
              <a:t>Shared responsibility</a:t>
            </a:r>
          </a:p>
          <a:p>
            <a:pPr>
              <a:buFontTx/>
              <a:buNone/>
            </a:pPr>
            <a:endParaRPr lang="en-GB" sz="2000" dirty="0"/>
          </a:p>
        </p:txBody>
      </p:sp>
      <p:pic>
        <p:nvPicPr>
          <p:cNvPr id="3" name="Picture 2">
            <a:extLst>
              <a:ext uri="{FF2B5EF4-FFF2-40B4-BE49-F238E27FC236}">
                <a16:creationId xmlns:a16="http://schemas.microsoft.com/office/drawing/2014/main" id="{12E971AB-CFAD-4C4C-A563-F00F402A3B5F}"/>
              </a:ext>
            </a:extLst>
          </p:cNvPr>
          <p:cNvPicPr>
            <a:picLocks noChangeAspect="1"/>
          </p:cNvPicPr>
          <p:nvPr/>
        </p:nvPicPr>
        <p:blipFill>
          <a:blip r:embed="rId3" cstate="print"/>
          <a:stretch>
            <a:fillRect/>
          </a:stretch>
        </p:blipFill>
        <p:spPr>
          <a:xfrm>
            <a:off x="539552" y="2276872"/>
            <a:ext cx="2486025" cy="1762125"/>
          </a:xfrm>
          <a:prstGeom prst="rect">
            <a:avLst/>
          </a:prstGeom>
        </p:spPr>
      </p:pic>
      <p:sp>
        <p:nvSpPr>
          <p:cNvPr id="5" name="TextBox 4"/>
          <p:cNvSpPr txBox="1"/>
          <p:nvPr/>
        </p:nvSpPr>
        <p:spPr>
          <a:xfrm>
            <a:off x="395536" y="6309320"/>
            <a:ext cx="504056" cy="307777"/>
          </a:xfrm>
          <a:prstGeom prst="rect">
            <a:avLst/>
          </a:prstGeom>
          <a:noFill/>
        </p:spPr>
        <p:txBody>
          <a:bodyPr wrap="square" rtlCol="0">
            <a:spAutoFit/>
          </a:bodyPr>
          <a:lstStyle/>
          <a:p>
            <a:r>
              <a:rPr lang="en-GB" sz="1400" b="0" dirty="0"/>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85800" y="188640"/>
            <a:ext cx="7391400" cy="1143000"/>
          </a:xfrm>
        </p:spPr>
        <p:txBody>
          <a:bodyPr/>
          <a:lstStyle/>
          <a:p>
            <a:r>
              <a:rPr lang="en-GB" dirty="0"/>
              <a:t>Negotiating the sale</a:t>
            </a:r>
          </a:p>
        </p:txBody>
      </p:sp>
      <p:sp>
        <p:nvSpPr>
          <p:cNvPr id="228356" name="Rectangle 4"/>
          <p:cNvSpPr>
            <a:spLocks noGrp="1" noChangeArrowheads="1"/>
          </p:cNvSpPr>
          <p:nvPr>
            <p:ph type="body" sz="half" idx="2"/>
          </p:nvPr>
        </p:nvSpPr>
        <p:spPr>
          <a:xfrm>
            <a:off x="3491880" y="1340768"/>
            <a:ext cx="4680520" cy="3672408"/>
          </a:xfrm>
        </p:spPr>
        <p:txBody>
          <a:bodyPr/>
          <a:lstStyle/>
          <a:p>
            <a:pPr>
              <a:buNone/>
            </a:pPr>
            <a:r>
              <a:rPr lang="en-GB" sz="2400" dirty="0"/>
              <a:t>How do you go about selling?</a:t>
            </a:r>
          </a:p>
          <a:p>
            <a:pPr lvl="1"/>
            <a:r>
              <a:rPr lang="en-GB" sz="2000" dirty="0"/>
              <a:t>Market research</a:t>
            </a:r>
          </a:p>
          <a:p>
            <a:pPr lvl="1"/>
            <a:r>
              <a:rPr lang="en-GB" sz="2000" dirty="0"/>
              <a:t>Products or service</a:t>
            </a:r>
          </a:p>
          <a:p>
            <a:pPr lvl="1"/>
            <a:r>
              <a:rPr lang="en-GB" sz="2000" dirty="0"/>
              <a:t>Meeting the needs of a customer</a:t>
            </a:r>
          </a:p>
          <a:p>
            <a:pPr lvl="1"/>
            <a:r>
              <a:rPr lang="en-GB" sz="2000" dirty="0"/>
              <a:t>Packaging and presentation</a:t>
            </a:r>
          </a:p>
          <a:p>
            <a:pPr lvl="1"/>
            <a:r>
              <a:rPr lang="en-GB" sz="2000" dirty="0"/>
              <a:t>Promotion</a:t>
            </a:r>
          </a:p>
          <a:p>
            <a:pPr lvl="1"/>
            <a:r>
              <a:rPr lang="en-GB" sz="2000" dirty="0"/>
              <a:t>Price</a:t>
            </a:r>
          </a:p>
          <a:p>
            <a:pPr lvl="1"/>
            <a:r>
              <a:rPr lang="en-GB" sz="2000" dirty="0"/>
              <a:t>Perceived value for money</a:t>
            </a:r>
          </a:p>
          <a:p>
            <a:pPr lvl="1"/>
            <a:r>
              <a:rPr lang="en-GB" sz="2000" dirty="0"/>
              <a:t>Enthusiastic sales team</a:t>
            </a:r>
          </a:p>
          <a:p>
            <a:pPr>
              <a:buFontTx/>
              <a:buNone/>
            </a:pPr>
            <a:endParaRPr lang="en-GB" sz="2000" dirty="0"/>
          </a:p>
        </p:txBody>
      </p:sp>
      <p:pic>
        <p:nvPicPr>
          <p:cNvPr id="2" name="Picture 1">
            <a:extLst>
              <a:ext uri="{FF2B5EF4-FFF2-40B4-BE49-F238E27FC236}">
                <a16:creationId xmlns:a16="http://schemas.microsoft.com/office/drawing/2014/main" id="{1EED70C6-889B-4E6A-94DD-000488EA7F9A}"/>
              </a:ext>
            </a:extLst>
          </p:cNvPr>
          <p:cNvPicPr>
            <a:picLocks noChangeAspect="1"/>
          </p:cNvPicPr>
          <p:nvPr/>
        </p:nvPicPr>
        <p:blipFill>
          <a:blip r:embed="rId3" cstate="print"/>
          <a:stretch>
            <a:fillRect/>
          </a:stretch>
        </p:blipFill>
        <p:spPr>
          <a:xfrm>
            <a:off x="755576" y="2276872"/>
            <a:ext cx="1743075" cy="1714500"/>
          </a:xfrm>
          <a:prstGeom prst="rect">
            <a:avLst/>
          </a:prstGeom>
        </p:spPr>
      </p:pic>
      <p:sp>
        <p:nvSpPr>
          <p:cNvPr id="5" name="TextBox 4"/>
          <p:cNvSpPr txBox="1"/>
          <p:nvPr/>
        </p:nvSpPr>
        <p:spPr>
          <a:xfrm>
            <a:off x="395536" y="6309320"/>
            <a:ext cx="504056" cy="307777"/>
          </a:xfrm>
          <a:prstGeom prst="rect">
            <a:avLst/>
          </a:prstGeom>
          <a:noFill/>
        </p:spPr>
        <p:txBody>
          <a:bodyPr wrap="square" rtlCol="0">
            <a:spAutoFit/>
          </a:bodyPr>
          <a:lstStyle/>
          <a:p>
            <a:r>
              <a:rPr lang="en-GB" sz="1400" b="0" dirty="0"/>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85800" y="188640"/>
            <a:ext cx="7391400" cy="1143000"/>
          </a:xfrm>
        </p:spPr>
        <p:txBody>
          <a:bodyPr/>
          <a:lstStyle/>
          <a:p>
            <a:r>
              <a:rPr lang="en-GB" dirty="0"/>
              <a:t>Guidelines</a:t>
            </a:r>
          </a:p>
        </p:txBody>
      </p:sp>
      <p:sp>
        <p:nvSpPr>
          <p:cNvPr id="229380" name="Rectangle 4"/>
          <p:cNvSpPr>
            <a:spLocks noGrp="1" noChangeArrowheads="1"/>
          </p:cNvSpPr>
          <p:nvPr>
            <p:ph type="body" sz="half" idx="2"/>
          </p:nvPr>
        </p:nvSpPr>
        <p:spPr>
          <a:xfrm>
            <a:off x="3131840" y="1628800"/>
            <a:ext cx="5688632" cy="4114800"/>
          </a:xfrm>
        </p:spPr>
        <p:txBody>
          <a:bodyPr/>
          <a:lstStyle/>
          <a:p>
            <a:r>
              <a:rPr lang="en-GB" sz="2400" dirty="0"/>
              <a:t>Give yourself a chance before you start</a:t>
            </a:r>
          </a:p>
          <a:p>
            <a:r>
              <a:rPr lang="en-GB" sz="2400" dirty="0"/>
              <a:t>The guidelines are there to help you</a:t>
            </a:r>
          </a:p>
          <a:p>
            <a:r>
              <a:rPr lang="en-GB" sz="2400" dirty="0"/>
              <a:t>Read them, check them</a:t>
            </a:r>
            <a:endParaRPr lang="en-GB" dirty="0"/>
          </a:p>
          <a:p>
            <a:pPr>
              <a:buFontTx/>
              <a:buNone/>
            </a:pPr>
            <a:endParaRPr lang="en-GB" sz="2400" dirty="0"/>
          </a:p>
        </p:txBody>
      </p:sp>
      <p:pic>
        <p:nvPicPr>
          <p:cNvPr id="3" name="Picture 2">
            <a:extLst>
              <a:ext uri="{FF2B5EF4-FFF2-40B4-BE49-F238E27FC236}">
                <a16:creationId xmlns:a16="http://schemas.microsoft.com/office/drawing/2014/main" id="{D5459BA8-1965-44A9-816E-C12792BBADC8}"/>
              </a:ext>
            </a:extLst>
          </p:cNvPr>
          <p:cNvPicPr>
            <a:picLocks noChangeAspect="1"/>
          </p:cNvPicPr>
          <p:nvPr/>
        </p:nvPicPr>
        <p:blipFill>
          <a:blip r:embed="rId3" cstate="print"/>
          <a:stretch>
            <a:fillRect/>
          </a:stretch>
        </p:blipFill>
        <p:spPr>
          <a:xfrm>
            <a:off x="1043608" y="2132856"/>
            <a:ext cx="1628775" cy="1438275"/>
          </a:xfrm>
          <a:prstGeom prst="rect">
            <a:avLst/>
          </a:prstGeom>
        </p:spPr>
      </p:pic>
      <p:sp>
        <p:nvSpPr>
          <p:cNvPr id="5" name="TextBox 4"/>
          <p:cNvSpPr txBox="1"/>
          <p:nvPr/>
        </p:nvSpPr>
        <p:spPr>
          <a:xfrm>
            <a:off x="395536" y="6309320"/>
            <a:ext cx="504056" cy="307777"/>
          </a:xfrm>
          <a:prstGeom prst="rect">
            <a:avLst/>
          </a:prstGeom>
          <a:noFill/>
        </p:spPr>
        <p:txBody>
          <a:bodyPr wrap="square" rtlCol="0">
            <a:spAutoFit/>
          </a:bodyPr>
          <a:lstStyle/>
          <a:p>
            <a:r>
              <a:rPr lang="en-GB" sz="1400" b="0" dirty="0"/>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dirty="0"/>
              <a:t>RESULTS</a:t>
            </a:r>
          </a:p>
        </p:txBody>
      </p:sp>
      <p:pic>
        <p:nvPicPr>
          <p:cNvPr id="2" name="Picture 1">
            <a:extLst>
              <a:ext uri="{FF2B5EF4-FFF2-40B4-BE49-F238E27FC236}">
                <a16:creationId xmlns:a16="http://schemas.microsoft.com/office/drawing/2014/main" id="{CD110CD9-EAC2-4A55-AABF-4374B1ADA4EB}"/>
              </a:ext>
            </a:extLst>
          </p:cNvPr>
          <p:cNvPicPr>
            <a:picLocks noChangeAspect="1"/>
          </p:cNvPicPr>
          <p:nvPr/>
        </p:nvPicPr>
        <p:blipFill>
          <a:blip r:embed="rId3" cstate="print"/>
          <a:stretch>
            <a:fillRect/>
          </a:stretch>
        </p:blipFill>
        <p:spPr>
          <a:xfrm>
            <a:off x="1835696" y="2109207"/>
            <a:ext cx="6246633" cy="2687945"/>
          </a:xfrm>
          <a:prstGeom prst="rect">
            <a:avLst/>
          </a:prstGeom>
        </p:spPr>
      </p:pic>
      <p:sp>
        <p:nvSpPr>
          <p:cNvPr id="4" name="TextBox 3"/>
          <p:cNvSpPr txBox="1"/>
          <p:nvPr/>
        </p:nvSpPr>
        <p:spPr>
          <a:xfrm>
            <a:off x="395536" y="6309320"/>
            <a:ext cx="504056" cy="307777"/>
          </a:xfrm>
          <a:prstGeom prst="rect">
            <a:avLst/>
          </a:prstGeom>
          <a:noFill/>
        </p:spPr>
        <p:txBody>
          <a:bodyPr wrap="square" rtlCol="0">
            <a:spAutoFit/>
          </a:bodyPr>
          <a:lstStyle/>
          <a:p>
            <a:r>
              <a:rPr lang="en-GB" sz="1400" b="0" dirty="0"/>
              <a:t>34</a:t>
            </a:r>
          </a:p>
        </p:txBody>
      </p:sp>
    </p:spTree>
    <p:extLst>
      <p:ext uri="{BB962C8B-B14F-4D97-AF65-F5344CB8AC3E}">
        <p14:creationId xmlns:p14="http://schemas.microsoft.com/office/powerpoint/2010/main" val="1854083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736AE5B0-8122-4DB1-9163-1A4030F21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714" y="0"/>
            <a:ext cx="4898571" cy="6858000"/>
          </a:xfrm>
          <a:prstGeom prst="rect">
            <a:avLst/>
          </a:prstGeom>
        </p:spPr>
      </p:pic>
    </p:spTree>
    <p:extLst>
      <p:ext uri="{BB962C8B-B14F-4D97-AF65-F5344CB8AC3E}">
        <p14:creationId xmlns:p14="http://schemas.microsoft.com/office/powerpoint/2010/main" val="744375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62C1C512-546C-4A5C-9626-5FF7716B7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5973"/>
            <a:ext cx="7470876" cy="6858000"/>
          </a:xfrm>
          <a:prstGeom prst="rect">
            <a:avLst/>
          </a:prstGeom>
        </p:spPr>
      </p:pic>
    </p:spTree>
    <p:extLst>
      <p:ext uri="{BB962C8B-B14F-4D97-AF65-F5344CB8AC3E}">
        <p14:creationId xmlns:p14="http://schemas.microsoft.com/office/powerpoint/2010/main" val="1786899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7FDDD-C4E0-46E2-9EE2-0776575E1D7C}"/>
              </a:ext>
            </a:extLst>
          </p:cNvPr>
          <p:cNvSpPr txBox="1"/>
          <p:nvPr/>
        </p:nvSpPr>
        <p:spPr>
          <a:xfrm>
            <a:off x="2627783" y="1196752"/>
            <a:ext cx="3888432" cy="461665"/>
          </a:xfrm>
          <a:prstGeom prst="rect">
            <a:avLst/>
          </a:prstGeom>
          <a:noFill/>
        </p:spPr>
        <p:txBody>
          <a:bodyPr wrap="square" rtlCol="0">
            <a:spAutoFit/>
          </a:bodyPr>
          <a:lstStyle/>
          <a:p>
            <a:pPr algn="ctr"/>
            <a:r>
              <a:rPr lang="en-GB" dirty="0"/>
              <a:t>Any Questions?</a:t>
            </a:r>
          </a:p>
        </p:txBody>
      </p:sp>
      <p:sp>
        <p:nvSpPr>
          <p:cNvPr id="8" name="Rectangle 7"/>
          <p:cNvSpPr/>
          <p:nvPr/>
        </p:nvSpPr>
        <p:spPr>
          <a:xfrm>
            <a:off x="1403648" y="2132856"/>
            <a:ext cx="6768752" cy="2751522"/>
          </a:xfrm>
          <a:prstGeom prst="rect">
            <a:avLst/>
          </a:prstGeom>
        </p:spPr>
        <p:txBody>
          <a:bodyPr wrap="square">
            <a:spAutoFit/>
          </a:bodyPr>
          <a:lstStyle/>
          <a:p>
            <a:pPr>
              <a:lnSpc>
                <a:spcPct val="90000"/>
              </a:lnSpc>
            </a:pPr>
            <a:r>
              <a:rPr lang="en-GB" b="0" dirty="0"/>
              <a:t>For further information</a:t>
            </a:r>
          </a:p>
          <a:p>
            <a:pPr algn="ctr">
              <a:lnSpc>
                <a:spcPct val="90000"/>
              </a:lnSpc>
            </a:pPr>
            <a:r>
              <a:rPr lang="en-GB" dirty="0">
                <a:solidFill>
                  <a:schemeClr val="accent2"/>
                </a:solidFill>
              </a:rPr>
              <a:t>www.leapenterprise.co.uk</a:t>
            </a:r>
          </a:p>
          <a:p>
            <a:pPr>
              <a:lnSpc>
                <a:spcPct val="90000"/>
              </a:lnSpc>
            </a:pPr>
            <a:endParaRPr lang="en-GB" dirty="0"/>
          </a:p>
          <a:p>
            <a:pPr>
              <a:lnSpc>
                <a:spcPct val="90000"/>
              </a:lnSpc>
            </a:pPr>
            <a:r>
              <a:rPr lang="en-GB" b="0" dirty="0"/>
              <a:t>Or email</a:t>
            </a:r>
          </a:p>
          <a:p>
            <a:pPr algn="ctr">
              <a:lnSpc>
                <a:spcPct val="90000"/>
              </a:lnSpc>
            </a:pPr>
            <a:r>
              <a:rPr lang="en-GB" dirty="0">
                <a:solidFill>
                  <a:schemeClr val="accent2"/>
                </a:solidFill>
              </a:rPr>
              <a:t>donna@leapenterprise.co.uk</a:t>
            </a:r>
          </a:p>
          <a:p>
            <a:pPr>
              <a:lnSpc>
                <a:spcPct val="90000"/>
              </a:lnSpc>
            </a:pPr>
            <a:endParaRPr lang="en-GB" dirty="0"/>
          </a:p>
          <a:p>
            <a:pPr>
              <a:lnSpc>
                <a:spcPct val="90000"/>
              </a:lnSpc>
            </a:pPr>
            <a:r>
              <a:rPr lang="en-GB" b="0" dirty="0"/>
              <a:t>Or </a:t>
            </a:r>
          </a:p>
          <a:p>
            <a:pPr algn="ctr">
              <a:lnSpc>
                <a:spcPct val="90000"/>
              </a:lnSpc>
            </a:pPr>
            <a:r>
              <a:rPr lang="en-GB" dirty="0">
                <a:solidFill>
                  <a:schemeClr val="accent2"/>
                </a:solidFill>
              </a:rPr>
              <a:t>milesmount@yahoo.com</a:t>
            </a:r>
          </a:p>
        </p:txBody>
      </p:sp>
    </p:spTree>
    <p:extLst>
      <p:ext uri="{BB962C8B-B14F-4D97-AF65-F5344CB8AC3E}">
        <p14:creationId xmlns:p14="http://schemas.microsoft.com/office/powerpoint/2010/main" val="11713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B72857-7155-4415-917A-A4206C31D3E6}"/>
              </a:ext>
            </a:extLst>
          </p:cNvPr>
          <p:cNvSpPr txBox="1"/>
          <p:nvPr/>
        </p:nvSpPr>
        <p:spPr>
          <a:xfrm>
            <a:off x="1263257" y="3429000"/>
            <a:ext cx="6048672" cy="461665"/>
          </a:xfrm>
          <a:prstGeom prst="rect">
            <a:avLst/>
          </a:prstGeom>
          <a:noFill/>
        </p:spPr>
        <p:txBody>
          <a:bodyPr wrap="square" rtlCol="0">
            <a:spAutoFit/>
          </a:bodyPr>
          <a:lstStyle/>
          <a:p>
            <a:pPr algn="ctr"/>
            <a:r>
              <a:rPr lang="en-GB" dirty="0">
                <a:solidFill>
                  <a:schemeClr val="tx1"/>
                </a:solidFill>
              </a:rPr>
              <a:t>What's the difference?</a:t>
            </a:r>
          </a:p>
        </p:txBody>
      </p:sp>
      <p:pic>
        <p:nvPicPr>
          <p:cNvPr id="4" name="Picture 3">
            <a:extLst>
              <a:ext uri="{FF2B5EF4-FFF2-40B4-BE49-F238E27FC236}">
                <a16:creationId xmlns:a16="http://schemas.microsoft.com/office/drawing/2014/main" id="{0A168A22-5377-4355-BDEE-D41BF1A22E46}"/>
              </a:ext>
            </a:extLst>
          </p:cNvPr>
          <p:cNvPicPr>
            <a:picLocks noChangeAspect="1"/>
          </p:cNvPicPr>
          <p:nvPr/>
        </p:nvPicPr>
        <p:blipFill>
          <a:blip r:embed="rId3" cstate="print"/>
          <a:stretch>
            <a:fillRect/>
          </a:stretch>
        </p:blipFill>
        <p:spPr>
          <a:xfrm>
            <a:off x="2339752" y="620688"/>
            <a:ext cx="3895682" cy="2554445"/>
          </a:xfrm>
          <a:prstGeom prst="rect">
            <a:avLst/>
          </a:prstGeom>
        </p:spPr>
      </p:pic>
      <p:sp>
        <p:nvSpPr>
          <p:cNvPr id="5" name="TextBox 4">
            <a:extLst>
              <a:ext uri="{FF2B5EF4-FFF2-40B4-BE49-F238E27FC236}">
                <a16:creationId xmlns:a16="http://schemas.microsoft.com/office/drawing/2014/main" id="{DF93F996-A76F-4F60-A477-1E3E9B3B5C0F}"/>
              </a:ext>
            </a:extLst>
          </p:cNvPr>
          <p:cNvSpPr txBox="1"/>
          <p:nvPr/>
        </p:nvSpPr>
        <p:spPr>
          <a:xfrm>
            <a:off x="1547664" y="4005064"/>
            <a:ext cx="2520280" cy="954107"/>
          </a:xfrm>
          <a:prstGeom prst="rect">
            <a:avLst/>
          </a:prstGeom>
          <a:noFill/>
        </p:spPr>
        <p:txBody>
          <a:bodyPr wrap="square" rtlCol="0">
            <a:spAutoFit/>
          </a:bodyPr>
          <a:lstStyle/>
          <a:p>
            <a:pPr algn="ctr"/>
            <a:r>
              <a:rPr lang="en-GB" sz="1400" u="sng" dirty="0">
                <a:solidFill>
                  <a:schemeClr val="tx1"/>
                </a:solidFill>
              </a:rPr>
              <a:t>Marketing</a:t>
            </a:r>
          </a:p>
          <a:p>
            <a:pPr algn="ctr"/>
            <a:r>
              <a:rPr lang="en-GB" sz="1400" dirty="0">
                <a:solidFill>
                  <a:schemeClr val="tx1"/>
                </a:solidFill>
              </a:rPr>
              <a:t>Getting people to want to visit your stall:</a:t>
            </a:r>
          </a:p>
          <a:p>
            <a:pPr algn="ctr"/>
            <a:endParaRPr lang="en-GB" sz="1400" dirty="0">
              <a:solidFill>
                <a:schemeClr val="tx1"/>
              </a:solidFill>
            </a:endParaRPr>
          </a:p>
        </p:txBody>
      </p:sp>
      <p:sp>
        <p:nvSpPr>
          <p:cNvPr id="6" name="TextBox 5"/>
          <p:cNvSpPr txBox="1"/>
          <p:nvPr/>
        </p:nvSpPr>
        <p:spPr>
          <a:xfrm>
            <a:off x="395536" y="6309320"/>
            <a:ext cx="360040" cy="307777"/>
          </a:xfrm>
          <a:prstGeom prst="rect">
            <a:avLst/>
          </a:prstGeom>
          <a:noFill/>
        </p:spPr>
        <p:txBody>
          <a:bodyPr wrap="square" rtlCol="0">
            <a:spAutoFit/>
          </a:bodyPr>
          <a:lstStyle/>
          <a:p>
            <a:r>
              <a:rPr lang="en-GB" sz="1400" b="0" dirty="0"/>
              <a:t>4</a:t>
            </a:r>
          </a:p>
        </p:txBody>
      </p:sp>
    </p:spTree>
    <p:extLst>
      <p:ext uri="{BB962C8B-B14F-4D97-AF65-F5344CB8AC3E}">
        <p14:creationId xmlns:p14="http://schemas.microsoft.com/office/powerpoint/2010/main" val="62911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B72857-7155-4415-917A-A4206C31D3E6}"/>
              </a:ext>
            </a:extLst>
          </p:cNvPr>
          <p:cNvSpPr txBox="1"/>
          <p:nvPr/>
        </p:nvSpPr>
        <p:spPr>
          <a:xfrm>
            <a:off x="1263257" y="3429000"/>
            <a:ext cx="6048672" cy="461665"/>
          </a:xfrm>
          <a:prstGeom prst="rect">
            <a:avLst/>
          </a:prstGeom>
          <a:noFill/>
        </p:spPr>
        <p:txBody>
          <a:bodyPr wrap="square" rtlCol="0">
            <a:spAutoFit/>
          </a:bodyPr>
          <a:lstStyle/>
          <a:p>
            <a:pPr algn="ctr"/>
            <a:r>
              <a:rPr lang="en-GB" dirty="0">
                <a:solidFill>
                  <a:schemeClr val="tx1"/>
                </a:solidFill>
              </a:rPr>
              <a:t>What's the difference?</a:t>
            </a:r>
          </a:p>
        </p:txBody>
      </p:sp>
      <p:pic>
        <p:nvPicPr>
          <p:cNvPr id="4" name="Picture 3">
            <a:extLst>
              <a:ext uri="{FF2B5EF4-FFF2-40B4-BE49-F238E27FC236}">
                <a16:creationId xmlns:a16="http://schemas.microsoft.com/office/drawing/2014/main" id="{0A168A22-5377-4355-BDEE-D41BF1A22E46}"/>
              </a:ext>
            </a:extLst>
          </p:cNvPr>
          <p:cNvPicPr>
            <a:picLocks noChangeAspect="1"/>
          </p:cNvPicPr>
          <p:nvPr/>
        </p:nvPicPr>
        <p:blipFill>
          <a:blip r:embed="rId3" cstate="print"/>
          <a:stretch>
            <a:fillRect/>
          </a:stretch>
        </p:blipFill>
        <p:spPr>
          <a:xfrm>
            <a:off x="2339752" y="620688"/>
            <a:ext cx="3895682" cy="2554445"/>
          </a:xfrm>
          <a:prstGeom prst="rect">
            <a:avLst/>
          </a:prstGeom>
        </p:spPr>
      </p:pic>
      <p:sp>
        <p:nvSpPr>
          <p:cNvPr id="5" name="TextBox 4">
            <a:extLst>
              <a:ext uri="{FF2B5EF4-FFF2-40B4-BE49-F238E27FC236}">
                <a16:creationId xmlns:a16="http://schemas.microsoft.com/office/drawing/2014/main" id="{DF93F996-A76F-4F60-A477-1E3E9B3B5C0F}"/>
              </a:ext>
            </a:extLst>
          </p:cNvPr>
          <p:cNvSpPr txBox="1"/>
          <p:nvPr/>
        </p:nvSpPr>
        <p:spPr>
          <a:xfrm>
            <a:off x="1547664" y="4005064"/>
            <a:ext cx="2520280" cy="954107"/>
          </a:xfrm>
          <a:prstGeom prst="rect">
            <a:avLst/>
          </a:prstGeom>
          <a:noFill/>
        </p:spPr>
        <p:txBody>
          <a:bodyPr wrap="square" rtlCol="0">
            <a:spAutoFit/>
          </a:bodyPr>
          <a:lstStyle/>
          <a:p>
            <a:pPr algn="ctr"/>
            <a:r>
              <a:rPr lang="en-GB" sz="1400" u="sng" dirty="0">
                <a:solidFill>
                  <a:schemeClr val="tx1"/>
                </a:solidFill>
              </a:rPr>
              <a:t>Marketing</a:t>
            </a:r>
          </a:p>
          <a:p>
            <a:pPr algn="ctr"/>
            <a:r>
              <a:rPr lang="en-GB" sz="1400" dirty="0">
                <a:solidFill>
                  <a:schemeClr val="tx1"/>
                </a:solidFill>
              </a:rPr>
              <a:t>Getting people to want to visit your stall:</a:t>
            </a:r>
          </a:p>
          <a:p>
            <a:pPr algn="ctr"/>
            <a:endParaRPr lang="en-GB" sz="1400" dirty="0">
              <a:solidFill>
                <a:schemeClr val="tx1"/>
              </a:solidFill>
            </a:endParaRPr>
          </a:p>
        </p:txBody>
      </p:sp>
      <p:sp>
        <p:nvSpPr>
          <p:cNvPr id="6" name="TextBox 5">
            <a:extLst>
              <a:ext uri="{FF2B5EF4-FFF2-40B4-BE49-F238E27FC236}">
                <a16:creationId xmlns:a16="http://schemas.microsoft.com/office/drawing/2014/main" id="{444522C2-5743-4466-88D9-A4B407C4E0BD}"/>
              </a:ext>
            </a:extLst>
          </p:cNvPr>
          <p:cNvSpPr txBox="1"/>
          <p:nvPr/>
        </p:nvSpPr>
        <p:spPr>
          <a:xfrm>
            <a:off x="4791649" y="4026838"/>
            <a:ext cx="2520280" cy="1169551"/>
          </a:xfrm>
          <a:prstGeom prst="rect">
            <a:avLst/>
          </a:prstGeom>
          <a:noFill/>
        </p:spPr>
        <p:txBody>
          <a:bodyPr wrap="square" rtlCol="0">
            <a:spAutoFit/>
          </a:bodyPr>
          <a:lstStyle/>
          <a:p>
            <a:pPr algn="ctr"/>
            <a:r>
              <a:rPr lang="en-GB" sz="1400" u="sng" dirty="0">
                <a:solidFill>
                  <a:schemeClr val="tx1"/>
                </a:solidFill>
              </a:rPr>
              <a:t>Sales</a:t>
            </a:r>
          </a:p>
          <a:p>
            <a:pPr algn="ctr"/>
            <a:r>
              <a:rPr lang="en-GB" sz="1400" dirty="0">
                <a:solidFill>
                  <a:schemeClr val="tx1"/>
                </a:solidFill>
              </a:rPr>
              <a:t>Persuading people to buy whilst you have their attention:</a:t>
            </a:r>
          </a:p>
          <a:p>
            <a:pPr algn="ctr"/>
            <a:endParaRPr lang="en-GB" sz="1400" dirty="0">
              <a:solidFill>
                <a:schemeClr val="tx1"/>
              </a:solidFill>
            </a:endParaRPr>
          </a:p>
        </p:txBody>
      </p:sp>
      <p:sp>
        <p:nvSpPr>
          <p:cNvPr id="7" name="TextBox 6"/>
          <p:cNvSpPr txBox="1"/>
          <p:nvPr/>
        </p:nvSpPr>
        <p:spPr>
          <a:xfrm>
            <a:off x="395536" y="6309320"/>
            <a:ext cx="360040" cy="307777"/>
          </a:xfrm>
          <a:prstGeom prst="rect">
            <a:avLst/>
          </a:prstGeom>
          <a:noFill/>
        </p:spPr>
        <p:txBody>
          <a:bodyPr wrap="square" rtlCol="0">
            <a:spAutoFit/>
          </a:bodyPr>
          <a:lstStyle/>
          <a:p>
            <a:r>
              <a:rPr lang="en-GB" sz="1400" b="0" dirty="0"/>
              <a:t>5</a:t>
            </a:r>
          </a:p>
        </p:txBody>
      </p:sp>
    </p:spTree>
    <p:extLst>
      <p:ext uri="{BB962C8B-B14F-4D97-AF65-F5344CB8AC3E}">
        <p14:creationId xmlns:p14="http://schemas.microsoft.com/office/powerpoint/2010/main" val="62911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900113" y="2276475"/>
            <a:ext cx="7391400" cy="1143000"/>
          </a:xfrm>
          <a:ln/>
        </p:spPr>
        <p:txBody>
          <a:bodyPr/>
          <a:lstStyle/>
          <a:p>
            <a:r>
              <a:rPr lang="en-GB" sz="8800">
                <a:solidFill>
                  <a:schemeClr val="accent2"/>
                </a:solidFill>
              </a:rPr>
              <a:t>MARKETING</a:t>
            </a:r>
          </a:p>
        </p:txBody>
      </p:sp>
      <p:sp>
        <p:nvSpPr>
          <p:cNvPr id="3" name="TextBox 2"/>
          <p:cNvSpPr txBox="1"/>
          <p:nvPr/>
        </p:nvSpPr>
        <p:spPr>
          <a:xfrm>
            <a:off x="395536" y="6309320"/>
            <a:ext cx="360040" cy="307777"/>
          </a:xfrm>
          <a:prstGeom prst="rect">
            <a:avLst/>
          </a:prstGeom>
          <a:noFill/>
        </p:spPr>
        <p:txBody>
          <a:bodyPr wrap="square" rtlCol="0">
            <a:spAutoFit/>
          </a:bodyPr>
          <a:lstStyle/>
          <a:p>
            <a:r>
              <a:rPr lang="en-GB" sz="1400" b="0"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p:txBody>
          <a:bodyPr/>
          <a:lstStyle/>
          <a:p>
            <a:r>
              <a:rPr lang="en-GB" dirty="0"/>
              <a:t>Prepare your Business Plan </a:t>
            </a:r>
          </a:p>
        </p:txBody>
      </p:sp>
      <p:sp>
        <p:nvSpPr>
          <p:cNvPr id="211973" name="Rectangle 5"/>
          <p:cNvSpPr>
            <a:spLocks noGrp="1" noChangeArrowheads="1"/>
          </p:cNvSpPr>
          <p:nvPr>
            <p:ph type="body" sz="half" idx="1"/>
          </p:nvPr>
        </p:nvSpPr>
        <p:spPr>
          <a:xfrm>
            <a:off x="685800" y="2492896"/>
            <a:ext cx="7702624" cy="3603104"/>
          </a:xfrm>
        </p:spPr>
        <p:txBody>
          <a:bodyPr/>
          <a:lstStyle/>
          <a:p>
            <a:pPr algn="ctr">
              <a:lnSpc>
                <a:spcPct val="90000"/>
              </a:lnSpc>
              <a:buFontTx/>
              <a:buNone/>
            </a:pPr>
            <a:r>
              <a:rPr lang="en-GB" sz="3200" dirty="0"/>
              <a:t>Marketing is the route plan </a:t>
            </a:r>
          </a:p>
          <a:p>
            <a:pPr algn="ctr">
              <a:lnSpc>
                <a:spcPct val="90000"/>
              </a:lnSpc>
              <a:buFontTx/>
              <a:buNone/>
            </a:pPr>
            <a:r>
              <a:rPr lang="en-GB" sz="3200" dirty="0"/>
              <a:t>to get you to your destination </a:t>
            </a:r>
          </a:p>
          <a:p>
            <a:pPr algn="ctr">
              <a:lnSpc>
                <a:spcPct val="90000"/>
              </a:lnSpc>
              <a:buFontTx/>
              <a:buNone/>
            </a:pPr>
            <a:r>
              <a:rPr lang="en-GB" sz="3200" dirty="0"/>
              <a:t>in the most effective way</a:t>
            </a:r>
          </a:p>
        </p:txBody>
      </p:sp>
      <p:sp>
        <p:nvSpPr>
          <p:cNvPr id="4" name="TextBox 3"/>
          <p:cNvSpPr txBox="1"/>
          <p:nvPr/>
        </p:nvSpPr>
        <p:spPr>
          <a:xfrm>
            <a:off x="395536" y="6309320"/>
            <a:ext cx="360040" cy="307777"/>
          </a:xfrm>
          <a:prstGeom prst="rect">
            <a:avLst/>
          </a:prstGeom>
          <a:noFill/>
        </p:spPr>
        <p:txBody>
          <a:bodyPr wrap="square" rtlCol="0">
            <a:spAutoFit/>
          </a:bodyPr>
          <a:lstStyle/>
          <a:p>
            <a:r>
              <a:rPr lang="en-GB" sz="1400" b="0"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8FED5-7142-4F30-A50D-9AA8398BC869}"/>
              </a:ext>
            </a:extLst>
          </p:cNvPr>
          <p:cNvPicPr>
            <a:picLocks noChangeAspect="1"/>
          </p:cNvPicPr>
          <p:nvPr/>
        </p:nvPicPr>
        <p:blipFill>
          <a:blip r:embed="rId3" cstate="print"/>
          <a:stretch>
            <a:fillRect/>
          </a:stretch>
        </p:blipFill>
        <p:spPr>
          <a:xfrm>
            <a:off x="971389" y="836712"/>
            <a:ext cx="1181100" cy="733425"/>
          </a:xfrm>
          <a:prstGeom prst="rect">
            <a:avLst/>
          </a:prstGeom>
        </p:spPr>
      </p:pic>
      <p:sp>
        <p:nvSpPr>
          <p:cNvPr id="11" name="TextBox 10">
            <a:extLst>
              <a:ext uri="{FF2B5EF4-FFF2-40B4-BE49-F238E27FC236}">
                <a16:creationId xmlns:a16="http://schemas.microsoft.com/office/drawing/2014/main" id="{C7D2EAC2-7191-4EA3-9BE2-D4BA1A261BCC}"/>
              </a:ext>
            </a:extLst>
          </p:cNvPr>
          <p:cNvSpPr txBox="1"/>
          <p:nvPr/>
        </p:nvSpPr>
        <p:spPr>
          <a:xfrm>
            <a:off x="683568" y="1700808"/>
            <a:ext cx="2304256" cy="830997"/>
          </a:xfrm>
          <a:prstGeom prst="rect">
            <a:avLst/>
          </a:prstGeom>
          <a:noFill/>
        </p:spPr>
        <p:txBody>
          <a:bodyPr wrap="square" rtlCol="0">
            <a:spAutoFit/>
          </a:bodyPr>
          <a:lstStyle/>
          <a:p>
            <a:pPr marL="171450" indent="-171450">
              <a:buFontTx/>
              <a:buChar char="-"/>
            </a:pPr>
            <a:r>
              <a:rPr lang="en-GB" sz="1200" dirty="0"/>
              <a:t>Type of business</a:t>
            </a:r>
          </a:p>
          <a:p>
            <a:pPr marL="171450" indent="-171450">
              <a:buFontTx/>
              <a:buChar char="-"/>
            </a:pPr>
            <a:r>
              <a:rPr lang="en-GB" sz="1200" dirty="0"/>
              <a:t>Profit/Non-profit</a:t>
            </a:r>
          </a:p>
          <a:p>
            <a:pPr marL="171450" indent="-171450">
              <a:buFontTx/>
              <a:buChar char="-"/>
            </a:pPr>
            <a:r>
              <a:rPr lang="en-GB" sz="1200" dirty="0"/>
              <a:t>Target customer</a:t>
            </a:r>
          </a:p>
          <a:p>
            <a:pPr marL="171450" indent="-171450">
              <a:buFontTx/>
              <a:buChar char="-"/>
            </a:pPr>
            <a:r>
              <a:rPr lang="en-GB" sz="1200" dirty="0"/>
              <a:t>Product</a:t>
            </a:r>
          </a:p>
        </p:txBody>
      </p:sp>
      <p:sp>
        <p:nvSpPr>
          <p:cNvPr id="4" name="TextBox 3"/>
          <p:cNvSpPr txBox="1"/>
          <p:nvPr/>
        </p:nvSpPr>
        <p:spPr>
          <a:xfrm>
            <a:off x="395536" y="6309320"/>
            <a:ext cx="360040" cy="307777"/>
          </a:xfrm>
          <a:prstGeom prst="rect">
            <a:avLst/>
          </a:prstGeom>
          <a:noFill/>
        </p:spPr>
        <p:txBody>
          <a:bodyPr wrap="square" rtlCol="0">
            <a:spAutoFit/>
          </a:bodyPr>
          <a:lstStyle/>
          <a:p>
            <a:r>
              <a:rPr lang="en-GB" sz="1400" b="0" dirty="0"/>
              <a:t>8</a:t>
            </a:r>
          </a:p>
        </p:txBody>
      </p:sp>
    </p:spTree>
    <p:extLst>
      <p:ext uri="{BB962C8B-B14F-4D97-AF65-F5344CB8AC3E}">
        <p14:creationId xmlns:p14="http://schemas.microsoft.com/office/powerpoint/2010/main" val="274425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28FED5-7142-4F30-A50D-9AA8398BC869}"/>
              </a:ext>
            </a:extLst>
          </p:cNvPr>
          <p:cNvPicPr>
            <a:picLocks noChangeAspect="1"/>
          </p:cNvPicPr>
          <p:nvPr/>
        </p:nvPicPr>
        <p:blipFill>
          <a:blip r:embed="rId3" cstate="print"/>
          <a:stretch>
            <a:fillRect/>
          </a:stretch>
        </p:blipFill>
        <p:spPr>
          <a:xfrm>
            <a:off x="971389" y="836712"/>
            <a:ext cx="1181100" cy="733425"/>
          </a:xfrm>
          <a:prstGeom prst="rect">
            <a:avLst/>
          </a:prstGeom>
        </p:spPr>
      </p:pic>
      <p:pic>
        <p:nvPicPr>
          <p:cNvPr id="6" name="Picture 5">
            <a:extLst>
              <a:ext uri="{FF2B5EF4-FFF2-40B4-BE49-F238E27FC236}">
                <a16:creationId xmlns:a16="http://schemas.microsoft.com/office/drawing/2014/main" id="{C1ED8F60-67EB-488A-988F-AEDDF2BA932D}"/>
              </a:ext>
            </a:extLst>
          </p:cNvPr>
          <p:cNvPicPr>
            <a:picLocks noChangeAspect="1"/>
          </p:cNvPicPr>
          <p:nvPr/>
        </p:nvPicPr>
        <p:blipFill>
          <a:blip r:embed="rId4" cstate="print"/>
          <a:stretch>
            <a:fillRect/>
          </a:stretch>
        </p:blipFill>
        <p:spPr>
          <a:xfrm>
            <a:off x="3635896" y="414383"/>
            <a:ext cx="1181100" cy="733425"/>
          </a:xfrm>
          <a:prstGeom prst="rect">
            <a:avLst/>
          </a:prstGeom>
        </p:spPr>
      </p:pic>
      <p:sp>
        <p:nvSpPr>
          <p:cNvPr id="11" name="TextBox 10">
            <a:extLst>
              <a:ext uri="{FF2B5EF4-FFF2-40B4-BE49-F238E27FC236}">
                <a16:creationId xmlns:a16="http://schemas.microsoft.com/office/drawing/2014/main" id="{C7D2EAC2-7191-4EA3-9BE2-D4BA1A261BCC}"/>
              </a:ext>
            </a:extLst>
          </p:cNvPr>
          <p:cNvSpPr txBox="1"/>
          <p:nvPr/>
        </p:nvSpPr>
        <p:spPr>
          <a:xfrm>
            <a:off x="683568" y="1700808"/>
            <a:ext cx="2304256" cy="830997"/>
          </a:xfrm>
          <a:prstGeom prst="rect">
            <a:avLst/>
          </a:prstGeom>
          <a:noFill/>
        </p:spPr>
        <p:txBody>
          <a:bodyPr wrap="square" rtlCol="0">
            <a:spAutoFit/>
          </a:bodyPr>
          <a:lstStyle/>
          <a:p>
            <a:pPr marL="171450" indent="-171450">
              <a:buFontTx/>
              <a:buChar char="-"/>
            </a:pPr>
            <a:r>
              <a:rPr lang="en-GB" sz="1200" dirty="0"/>
              <a:t>Type of business</a:t>
            </a:r>
          </a:p>
          <a:p>
            <a:pPr marL="171450" indent="-171450">
              <a:buFontTx/>
              <a:buChar char="-"/>
            </a:pPr>
            <a:r>
              <a:rPr lang="en-GB" sz="1200" dirty="0"/>
              <a:t>Profit/Non-profit</a:t>
            </a:r>
          </a:p>
          <a:p>
            <a:pPr marL="171450" indent="-171450">
              <a:buFontTx/>
              <a:buChar char="-"/>
            </a:pPr>
            <a:r>
              <a:rPr lang="en-GB" sz="1200" dirty="0"/>
              <a:t>Target customer</a:t>
            </a:r>
          </a:p>
          <a:p>
            <a:pPr marL="171450" indent="-171450">
              <a:buFontTx/>
              <a:buChar char="-"/>
            </a:pPr>
            <a:r>
              <a:rPr lang="en-GB" sz="1200" dirty="0"/>
              <a:t>Product</a:t>
            </a:r>
          </a:p>
        </p:txBody>
      </p:sp>
      <p:sp>
        <p:nvSpPr>
          <p:cNvPr id="12" name="TextBox 11">
            <a:extLst>
              <a:ext uri="{FF2B5EF4-FFF2-40B4-BE49-F238E27FC236}">
                <a16:creationId xmlns:a16="http://schemas.microsoft.com/office/drawing/2014/main" id="{143BF5D0-EC51-4FD2-BA44-D3A60D9343FC}"/>
              </a:ext>
            </a:extLst>
          </p:cNvPr>
          <p:cNvSpPr txBox="1"/>
          <p:nvPr/>
        </p:nvSpPr>
        <p:spPr>
          <a:xfrm>
            <a:off x="3337992" y="1245293"/>
            <a:ext cx="2314127" cy="646331"/>
          </a:xfrm>
          <a:prstGeom prst="rect">
            <a:avLst/>
          </a:prstGeom>
          <a:noFill/>
        </p:spPr>
        <p:txBody>
          <a:bodyPr wrap="square" rtlCol="0">
            <a:spAutoFit/>
          </a:bodyPr>
          <a:lstStyle/>
          <a:p>
            <a:pPr marL="171450" indent="-171450">
              <a:buFontTx/>
              <a:buChar char="-"/>
            </a:pPr>
            <a:r>
              <a:rPr lang="en-GB" sz="1200" dirty="0"/>
              <a:t>Who is in charge?</a:t>
            </a:r>
          </a:p>
          <a:p>
            <a:pPr marL="171450" indent="-171450">
              <a:buFontTx/>
              <a:buChar char="-"/>
            </a:pPr>
            <a:r>
              <a:rPr lang="en-GB" sz="1200" dirty="0"/>
              <a:t>What is the budget?</a:t>
            </a:r>
          </a:p>
          <a:p>
            <a:pPr marL="171450" indent="-171450">
              <a:buFontTx/>
              <a:buChar char="-"/>
            </a:pPr>
            <a:r>
              <a:rPr lang="en-GB" sz="1200" dirty="0"/>
              <a:t>Who do I have to help?</a:t>
            </a:r>
          </a:p>
        </p:txBody>
      </p:sp>
      <p:sp>
        <p:nvSpPr>
          <p:cNvPr id="7" name="TextBox 6"/>
          <p:cNvSpPr txBox="1"/>
          <p:nvPr/>
        </p:nvSpPr>
        <p:spPr>
          <a:xfrm>
            <a:off x="395536" y="6309320"/>
            <a:ext cx="360040" cy="307777"/>
          </a:xfrm>
          <a:prstGeom prst="rect">
            <a:avLst/>
          </a:prstGeom>
          <a:noFill/>
        </p:spPr>
        <p:txBody>
          <a:bodyPr wrap="square" rtlCol="0">
            <a:spAutoFit/>
          </a:bodyPr>
          <a:lstStyle/>
          <a:p>
            <a:r>
              <a:rPr lang="en-GB" sz="1400" b="0" dirty="0"/>
              <a:t>9</a:t>
            </a:r>
          </a:p>
        </p:txBody>
      </p:sp>
    </p:spTree>
    <p:extLst>
      <p:ext uri="{BB962C8B-B14F-4D97-AF65-F5344CB8AC3E}">
        <p14:creationId xmlns:p14="http://schemas.microsoft.com/office/powerpoint/2010/main" val="274425068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JULES Hard disk:Applications:Microsoft Office 98:Templates:Blank Presentation</Template>
  <TotalTime>4448</TotalTime>
  <Words>2533</Words>
  <Application>Microsoft Macintosh PowerPoint</Application>
  <PresentationFormat>On-screen Show (4:3)</PresentationFormat>
  <Paragraphs>386</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Tahoma</vt:lpstr>
      <vt:lpstr>Times</vt:lpstr>
      <vt:lpstr>Verdana</vt:lpstr>
      <vt:lpstr>Blank Presentation</vt:lpstr>
      <vt:lpstr>PowerPoint Presentation</vt:lpstr>
      <vt:lpstr>PowerPoint Presentation</vt:lpstr>
      <vt:lpstr>PowerPoint Presentation</vt:lpstr>
      <vt:lpstr>PowerPoint Presentation</vt:lpstr>
      <vt:lpstr>PowerPoint Presentation</vt:lpstr>
      <vt:lpstr>MARKETING</vt:lpstr>
      <vt:lpstr>Prepare your Business Plan </vt:lpstr>
      <vt:lpstr>PowerPoint Presentation</vt:lpstr>
      <vt:lpstr>PowerPoint Presentation</vt:lpstr>
      <vt:lpstr>PowerPoint Presentation</vt:lpstr>
      <vt:lpstr>PowerPoint Presentation</vt:lpstr>
      <vt:lpstr>PowerPoint Presentation</vt:lpstr>
      <vt:lpstr>PowerPoint Presentation</vt:lpstr>
      <vt:lpstr>SALES</vt:lpstr>
      <vt:lpstr>  </vt:lpstr>
      <vt:lpstr>PowerPoint Presentation</vt:lpstr>
      <vt:lpstr>Documentation</vt:lpstr>
      <vt:lpstr>Stand Appeal</vt:lpstr>
      <vt:lpstr>Wrong Attitude                    </vt:lpstr>
      <vt:lpstr>Wrong Attitude                    </vt:lpstr>
      <vt:lpstr>Wrong Attitude                    </vt:lpstr>
      <vt:lpstr>Wrong Attitude                    </vt:lpstr>
      <vt:lpstr>Wrong Attitude                    </vt:lpstr>
      <vt:lpstr>Wrong Attitude                    </vt:lpstr>
      <vt:lpstr>Right Attitude  </vt:lpstr>
      <vt:lpstr>Right Attitude  </vt:lpstr>
      <vt:lpstr>Right Attitude  </vt:lpstr>
      <vt:lpstr>Right Attitude  </vt:lpstr>
      <vt:lpstr>Right Attitude  </vt:lpstr>
      <vt:lpstr>Knowledge</vt:lpstr>
      <vt:lpstr>Teamwork</vt:lpstr>
      <vt:lpstr>Negotiating the sale</vt:lpstr>
      <vt:lpstr>Guidelines</vt:lpstr>
      <vt:lpstr>RESULTS</vt:lpstr>
      <vt:lpstr>PowerPoint Presentation</vt:lpstr>
      <vt:lpstr>PowerPoint Presentation</vt:lpstr>
      <vt:lpstr>PowerPoint Presentation</vt:lpstr>
    </vt:vector>
  </TitlesOfParts>
  <Company>BRAHM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Julie Catling</dc:creator>
  <cp:lastModifiedBy>miles mount</cp:lastModifiedBy>
  <cp:revision>183</cp:revision>
  <cp:lastPrinted>2022-09-30T13:35:38Z</cp:lastPrinted>
  <dcterms:created xsi:type="dcterms:W3CDTF">2000-11-19T22:18:32Z</dcterms:created>
  <dcterms:modified xsi:type="dcterms:W3CDTF">2023-10-07T15:38:49Z</dcterms:modified>
</cp:coreProperties>
</file>