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Tabarra Sans Heavy" charset="1" panose="00000000000000000000"/>
      <p:regular r:id="rId19"/>
    </p:embeddedFont>
    <p:embeddedFont>
      <p:font typeface="Tabarra Sans Bold" charset="1" panose="00000000000000000000"/>
      <p:regular r:id="rId20"/>
    </p:embeddedFont>
    <p:embeddedFont>
      <p:font typeface="Tabarra Sans" charset="1" panose="00000000000000000000"/>
      <p:regular r:id="rId22"/>
    </p:embeddedFont>
    <p:embeddedFont>
      <p:font typeface="Tabarra Sans Italics" charset="1" panose="00000000000000000000"/>
      <p:regular r:id="rId23"/>
    </p:embeddedFont>
    <p:embeddedFont>
      <p:font typeface="Open Sans Bold" charset="1" panose="020B0806030504020204"/>
      <p:regular r:id="rId25"/>
    </p:embeddedFont>
    <p:embeddedFont>
      <p:font typeface="Open Sans" charset="1" panose="020B06060305040202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notesMasters/notesMaster1.xml" Type="http://schemas.openxmlformats.org/officeDocument/2006/relationships/notesMaster"/><Relationship Id="rId17" Target="theme/theme2.xml" Type="http://schemas.openxmlformats.org/officeDocument/2006/relationships/theme"/><Relationship Id="rId18" Target="notesSlides/notesSlide1.xml" Type="http://schemas.openxmlformats.org/officeDocument/2006/relationships/note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notesSlides/notesSlide2.xml" Type="http://schemas.openxmlformats.org/officeDocument/2006/relationships/notesSlide"/><Relationship Id="rId22" Target="fonts/font22.fntdata" Type="http://schemas.openxmlformats.org/officeDocument/2006/relationships/font"/><Relationship Id="rId23" Target="fonts/font23.fntdata" Type="http://schemas.openxmlformats.org/officeDocument/2006/relationships/font"/><Relationship Id="rId24" Target="notesSlides/notesSlide3.xml" Type="http://schemas.openxmlformats.org/officeDocument/2006/relationships/notesSlide"/><Relationship Id="rId25" Target="fonts/font25.fntdata" Type="http://schemas.openxmlformats.org/officeDocument/2006/relationships/font"/><Relationship Id="rId26" Target="notesSlides/notesSlide4.xml" Type="http://schemas.openxmlformats.org/officeDocument/2006/relationships/notesSlide"/><Relationship Id="rId27" Target="notesSlides/notesSlide5.xml" Type="http://schemas.openxmlformats.org/officeDocument/2006/relationships/notesSlide"/><Relationship Id="rId28" Target="notesSlides/notesSlide6.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notesSlides/notesSlide7.xml" Type="http://schemas.openxmlformats.org/officeDocument/2006/relationships/notesSlide"/><Relationship Id="rId31" Target="notesSlides/notesSlide8.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yourself as a Marketing Coordinator at Town Centre Securities. Mention how you've managed campaigns that significantly increased engagement and sales.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Share how you developed digital strategies that worked in real-world settings, giving practical examples of your successes.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Marketing: Attracts and engages potential customers through various channels like social media, email, advertising, and content. It builds awareness, trust, and interest in a product or service. The goal of marketing is to generate leads and nurture them, creating long-term brand recognition and loyalty.</a:t>
            </a:r>
          </a:p>
          <a:p>
            <a:r>
              <a:rPr lang="en-US"/>
              <a:t/>
            </a:r>
          </a:p>
          <a:p>
            <a:r>
              <a:rPr lang="en-US"/>
              <a:t>Sales: Focuses on converting interested leads into customers by directly persuading them to make a purchase. It typically involves one-on-one interaction, addressing objections, and closing the deal. Sales is the final step of turning engagement and interest into a transaction.</a:t>
            </a:r>
          </a:p>
          <a:p>
            <a:r>
              <a:rPr lang="en-US"/>
              <a:t/>
            </a:r>
          </a:p>
          <a:p>
            <a:r>
              <a:rPr lang="en-US"/>
              <a:t>Use an example from your experience: how marketing campaigns like your Merrion Centre footfall campaign built awareness and interest, while your sales team capitalized on that engagement to drive conversions.</a:t>
            </a:r>
          </a:p>
          <a:p>
            <a:r>
              <a:rPr lang="en-US"/>
              <a:t>Emphasize that both Marketing and Sales are critical parts of a business strategy, but they serve different functions in the customer journey.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your experience in branding and digital strategies for Brontë Birthplace.</a:t>
            </a:r>
          </a:p>
          <a:p>
            <a:r>
              <a:rPr lang="en-US"/>
              <a:t>Discuss how you set clear objectives for each campaign, monitored progress, and adjusted strategies as needed.</a:t>
            </a:r>
          </a:p>
          <a:p>
            <a:r>
              <a:rPr lang="en-US"/>
              <a:t>Emphasize the importance of a clear plan.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Anyone know what the additional Ps of Marketing are? </a:t>
            </a:r>
          </a:p>
          <a:p>
            <a:r>
              <a:rPr lang="en-US"/>
              <a:t>Processes, People and Physical Evidence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your use of social media and digital marketing at Brontë Birthplace and Town Centre Securities.</a:t>
            </a:r>
          </a:p>
          <a:p>
            <a:r>
              <a:rPr lang="en-US"/>
              <a:t>Mention tools like Adobe Creative Suite and Canva for quick content creation.</a:t>
            </a:r>
          </a:p>
          <a:p>
            <a:r>
              <a:rPr lang="en-US"/>
              <a:t>Share how these digital marketing efforts helped boost online engagement and visibility.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Collaborating with Teams &amp; Partners:</a:t>
            </a:r>
          </a:p>
          <a:p>
            <a:r>
              <a:rPr lang="en-US"/>
              <a:t/>
            </a:r>
          </a:p>
          <a:p>
            <a:r>
              <a:rPr lang="en-US"/>
              <a:t>Work closely with internal teams (sales, product, customer service) to ensure that all aspects of the event align with the broader marketing goals.</a:t>
            </a:r>
          </a:p>
          <a:p>
            <a:r>
              <a:rPr lang="en-US"/>
              <a:t>Collaborate with external partners for joint promotions, such as co-hosting events or charity initiatives.</a:t>
            </a:r>
          </a:p>
          <a:p>
            <a:r>
              <a:rPr lang="en-US"/>
              <a:t/>
            </a:r>
          </a:p>
          <a:p>
            <a:r>
              <a:rPr lang="en-US"/>
              <a:t/>
            </a:r>
          </a:p>
          <a:p>
            <a:r>
              <a:rPr lang="en-US"/>
              <a:t>Certainly! Here’s an expanded version of Slide 5: Planning Events &amp; Promotions to include more detailed content:</a:t>
            </a:r>
          </a:p>
          <a:p>
            <a:r>
              <a:rPr lang="en-US"/>
              <a:t/>
            </a:r>
          </a:p>
          <a:p>
            <a:r>
              <a:rPr lang="en-US"/>
              <a:t>Slide 5: Planning Events &amp; Promotions</a:t>
            </a:r>
          </a:p>
          <a:p>
            <a:r>
              <a:rPr lang="en-US"/>
              <a:t>Slide Text:</a:t>
            </a:r>
          </a:p>
          <a:p>
            <a:r>
              <a:rPr lang="en-US"/>
              <a:t/>
            </a:r>
          </a:p>
          <a:p>
            <a:r>
              <a:rPr lang="en-US"/>
              <a:t>Steps to Successful Event Planning:</a:t>
            </a:r>
          </a:p>
          <a:p>
            <a:r>
              <a:rPr lang="en-US"/>
              <a:t/>
            </a:r>
          </a:p>
          <a:p>
            <a:r>
              <a:rPr lang="en-US"/>
              <a:t>Define Objectives: What do you want to achieve? Is it awareness, sales, or engagement?</a:t>
            </a:r>
          </a:p>
          <a:p>
            <a:r>
              <a:rPr lang="en-US"/>
              <a:t>Target Audience: Who is your event for? Tailor your promotions to their interests.</a:t>
            </a:r>
          </a:p>
          <a:p>
            <a:r>
              <a:rPr lang="en-US"/>
              <a:t>Budget &amp; Resources: Determine the budget and allocate resources wisely.</a:t>
            </a:r>
          </a:p>
          <a:p>
            <a:r>
              <a:rPr lang="en-US"/>
              <a:t>Promote Effectively: Use digital channels (social media, email, ads) to build excitement leading up to the event.</a:t>
            </a:r>
          </a:p>
          <a:p>
            <a:r>
              <a:rPr lang="en-US"/>
              <a:t>Event Execution: Ensure everything runs smoothly on the day, including logistics, attendee experience, and on-brand communication.</a:t>
            </a:r>
          </a:p>
          <a:p>
            <a:r>
              <a:rPr lang="en-US"/>
              <a:t>Post-Event Engagement: Follow up with attendees, share event highlights on social media, and measure your event’s success.</a:t>
            </a:r>
          </a:p>
          <a:p>
            <a:r>
              <a:rPr lang="en-US"/>
              <a:t>Collaborating with Teams &amp; Partners:</a:t>
            </a:r>
          </a:p>
          <a:p>
            <a:r>
              <a:rPr lang="en-US"/>
              <a:t/>
            </a:r>
          </a:p>
          <a:p>
            <a:r>
              <a:rPr lang="en-US"/>
              <a:t>Work closely with internal teams (sales, product, customer service) to ensure that all aspects of the event align with the broader marketing goals.</a:t>
            </a:r>
          </a:p>
          <a:p>
            <a:r>
              <a:rPr lang="en-US"/>
              <a:t>Collaborate with external partners for joint promotions, such as co-hosting events or charity initiatives.</a:t>
            </a:r>
          </a:p>
          <a:p>
            <a:r>
              <a:rPr lang="en-US"/>
              <a:t>Visual:</a:t>
            </a:r>
          </a:p>
          <a:p>
            <a:r>
              <a:rPr lang="en-US"/>
              <a:t/>
            </a:r>
          </a:p>
          <a:p>
            <a:r>
              <a:rPr lang="en-US"/>
              <a:t>A flowchart or timeline that shows the key steps: from setting objectives, targeting audiences, planning resources, promoting, executing, and following up.</a:t>
            </a:r>
          </a:p>
          <a:p>
            <a:r>
              <a:rPr lang="en-US"/>
              <a:t>Talking Points:</a:t>
            </a:r>
          </a:p>
          <a:p>
            <a:r>
              <a:rPr lang="en-US"/>
              <a:t/>
            </a:r>
          </a:p>
          <a:p>
            <a:r>
              <a:rPr lang="en-US"/>
              <a:t>Share your experience planning successful joint charitable events at the Merrion Centre with Yorkshire Children's Charity and Child Friendly Leeds. Discuss how collaboration with these partners led to broader community engagement and amplified the event’s impact.</a:t>
            </a:r>
          </a:p>
          <a:p>
            <a:r>
              <a:rPr lang="en-US"/>
              <a:t>Highlight the importance of cross-functional collaboration in your current role, ensuring that all departments work together seamlessly to create a cohesive event experience. For example, your role in coordinating marketing efforts while working with customer service and product teams.</a:t>
            </a:r>
          </a:p>
          <a:p>
            <a:r>
              <a:rPr lang="en-US"/>
              <a:t>Emphasize how post-event engagement is critical. Mention how you followed up after your events to maintain relationships with attendees and keep the momentum going on social media.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Marketing attracts, sales convert</a:t>
            </a:r>
          </a:p>
          <a:p>
            <a:r>
              <a:rPr lang="en-US"/>
              <a:t>Plan, monitor, and adjust</a:t>
            </a:r>
          </a:p>
          <a:p>
            <a:r>
              <a:rPr lang="en-US"/>
              <a:t>Collaborate and build strong teams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 Id="rId5"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jpe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6EA"/>
        </a:solidFill>
      </p:bgPr>
    </p:bg>
    <p:spTree>
      <p:nvGrpSpPr>
        <p:cNvPr id="1" name=""/>
        <p:cNvGrpSpPr/>
        <p:nvPr/>
      </p:nvGrpSpPr>
      <p:grpSpPr>
        <a:xfrm>
          <a:off x="0" y="0"/>
          <a:ext cx="0" cy="0"/>
          <a:chOff x="0" y="0"/>
          <a:chExt cx="0" cy="0"/>
        </a:xfrm>
      </p:grpSpPr>
      <p:sp>
        <p:nvSpPr>
          <p:cNvPr name="AutoShape 2" id="2"/>
          <p:cNvSpPr/>
          <p:nvPr/>
        </p:nvSpPr>
        <p:spPr>
          <a:xfrm flipV="true">
            <a:off x="1028700" y="8411093"/>
            <a:ext cx="16230697" cy="0"/>
          </a:xfrm>
          <a:prstGeom prst="line">
            <a:avLst/>
          </a:prstGeom>
          <a:ln cap="flat" w="19050">
            <a:solidFill>
              <a:srgbClr val="90CA26"/>
            </a:solidFill>
            <a:prstDash val="solid"/>
            <a:headEnd type="none" len="sm" w="sm"/>
            <a:tailEnd type="none" len="sm" w="sm"/>
          </a:ln>
        </p:spPr>
      </p:sp>
      <p:sp>
        <p:nvSpPr>
          <p:cNvPr name="Freeform 3" id="3"/>
          <p:cNvSpPr/>
          <p:nvPr/>
        </p:nvSpPr>
        <p:spPr>
          <a:xfrm flipH="false" flipV="false" rot="0">
            <a:off x="6715125" y="-2935806"/>
            <a:ext cx="10544271" cy="10544271"/>
          </a:xfrm>
          <a:custGeom>
            <a:avLst/>
            <a:gdLst/>
            <a:ahLst/>
            <a:cxnLst/>
            <a:rect r="r" b="b" t="t" l="l"/>
            <a:pathLst>
              <a:path h="10544271" w="10544271">
                <a:moveTo>
                  <a:pt x="0" y="0"/>
                </a:moveTo>
                <a:lnTo>
                  <a:pt x="10544272" y="0"/>
                </a:lnTo>
                <a:lnTo>
                  <a:pt x="10544272" y="10544271"/>
                </a:lnTo>
                <a:lnTo>
                  <a:pt x="0" y="10544271"/>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1028700" y="1028700"/>
            <a:ext cx="4090550" cy="2794357"/>
          </a:xfrm>
          <a:custGeom>
            <a:avLst/>
            <a:gdLst/>
            <a:ahLst/>
            <a:cxnLst/>
            <a:rect r="r" b="b" t="t" l="l"/>
            <a:pathLst>
              <a:path h="2794357" w="4090550">
                <a:moveTo>
                  <a:pt x="0" y="0"/>
                </a:moveTo>
                <a:lnTo>
                  <a:pt x="4090550" y="0"/>
                </a:lnTo>
                <a:lnTo>
                  <a:pt x="4090550" y="2794357"/>
                </a:lnTo>
                <a:lnTo>
                  <a:pt x="0" y="2794357"/>
                </a:lnTo>
                <a:lnTo>
                  <a:pt x="0" y="0"/>
                </a:lnTo>
                <a:close/>
              </a:path>
            </a:pathLst>
          </a:custGeom>
          <a:blipFill>
            <a:blip r:embed="rId5"/>
            <a:stretch>
              <a:fillRect l="0" t="0" r="0" b="0"/>
            </a:stretch>
          </a:blipFill>
        </p:spPr>
      </p:sp>
      <p:sp>
        <p:nvSpPr>
          <p:cNvPr name="TextBox 5" id="5"/>
          <p:cNvSpPr txBox="true"/>
          <p:nvPr/>
        </p:nvSpPr>
        <p:spPr>
          <a:xfrm rot="0">
            <a:off x="1028700" y="4308832"/>
            <a:ext cx="13362596" cy="3003550"/>
          </a:xfrm>
          <a:prstGeom prst="rect">
            <a:avLst/>
          </a:prstGeom>
        </p:spPr>
        <p:txBody>
          <a:bodyPr anchor="t" rtlCol="false" tIns="0" lIns="0" bIns="0" rIns="0">
            <a:spAutoFit/>
          </a:bodyPr>
          <a:lstStyle/>
          <a:p>
            <a:pPr algn="l">
              <a:lnSpc>
                <a:spcPts val="10999"/>
              </a:lnSpc>
            </a:pPr>
            <a:r>
              <a:rPr lang="en-US" sz="9999" b="true">
                <a:solidFill>
                  <a:srgbClr val="3C6E00"/>
                </a:solidFill>
                <a:latin typeface="Tabarra Sans Heavy"/>
                <a:ea typeface="Tabarra Sans Heavy"/>
                <a:cs typeface="Tabarra Sans Heavy"/>
                <a:sym typeface="Tabarra Sans Heavy"/>
              </a:rPr>
              <a:t>Marketing Presentation </a:t>
            </a:r>
          </a:p>
        </p:txBody>
      </p:sp>
      <p:sp>
        <p:nvSpPr>
          <p:cNvPr name="TextBox 6" id="6"/>
          <p:cNvSpPr txBox="true"/>
          <p:nvPr/>
        </p:nvSpPr>
        <p:spPr>
          <a:xfrm rot="0">
            <a:off x="1028700" y="8585750"/>
            <a:ext cx="2620767" cy="344805"/>
          </a:xfrm>
          <a:prstGeom prst="rect">
            <a:avLst/>
          </a:prstGeom>
        </p:spPr>
        <p:txBody>
          <a:bodyPr anchor="t" rtlCol="false" tIns="0" lIns="0" bIns="0" rIns="0">
            <a:spAutoFit/>
          </a:bodyPr>
          <a:lstStyle/>
          <a:p>
            <a:pPr algn="l">
              <a:lnSpc>
                <a:spcPts val="2520"/>
              </a:lnSpc>
            </a:pPr>
            <a:r>
              <a:rPr lang="en-US" sz="1800" b="true">
                <a:solidFill>
                  <a:srgbClr val="3C6E00"/>
                </a:solidFill>
                <a:latin typeface="Tabarra Sans Bold"/>
                <a:ea typeface="Tabarra Sans Bold"/>
                <a:cs typeface="Tabarra Sans Bold"/>
                <a:sym typeface="Tabarra Sans Bold"/>
              </a:rPr>
              <a:t>8TH OCTOBER 2024</a:t>
            </a:r>
          </a:p>
        </p:txBody>
      </p:sp>
      <p:sp>
        <p:nvSpPr>
          <p:cNvPr name="TextBox 7" id="7"/>
          <p:cNvSpPr txBox="true"/>
          <p:nvPr/>
        </p:nvSpPr>
        <p:spPr>
          <a:xfrm rot="0">
            <a:off x="4613285" y="8585750"/>
            <a:ext cx="3566897" cy="344805"/>
          </a:xfrm>
          <a:prstGeom prst="rect">
            <a:avLst/>
          </a:prstGeom>
        </p:spPr>
        <p:txBody>
          <a:bodyPr anchor="t" rtlCol="false" tIns="0" lIns="0" bIns="0" rIns="0">
            <a:spAutoFit/>
          </a:bodyPr>
          <a:lstStyle/>
          <a:p>
            <a:pPr algn="l" marL="0" indent="0" lvl="0">
              <a:lnSpc>
                <a:spcPts val="2520"/>
              </a:lnSpc>
              <a:spcBef>
                <a:spcPct val="0"/>
              </a:spcBef>
            </a:pPr>
            <a:r>
              <a:rPr lang="en-US" b="true" sz="1800">
                <a:solidFill>
                  <a:srgbClr val="3C6E00"/>
                </a:solidFill>
                <a:latin typeface="Tabarra Sans Bold"/>
                <a:ea typeface="Tabarra Sans Bold"/>
                <a:cs typeface="Tabarra Sans Bold"/>
                <a:sym typeface="Tabarra Sans Bold"/>
              </a:rPr>
              <a:t>THOMAS HAIGH</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3C6E00"/>
        </a:solidFill>
      </p:bgPr>
    </p:bg>
    <p:spTree>
      <p:nvGrpSpPr>
        <p:cNvPr id="1" name=""/>
        <p:cNvGrpSpPr/>
        <p:nvPr/>
      </p:nvGrpSpPr>
      <p:grpSpPr>
        <a:xfrm>
          <a:off x="0" y="0"/>
          <a:ext cx="0" cy="0"/>
          <a:chOff x="0" y="0"/>
          <a:chExt cx="0" cy="0"/>
        </a:xfrm>
      </p:grpSpPr>
      <p:sp>
        <p:nvSpPr>
          <p:cNvPr name="Freeform 2" id="2"/>
          <p:cNvSpPr/>
          <p:nvPr/>
        </p:nvSpPr>
        <p:spPr>
          <a:xfrm flipH="false" flipV="false" rot="0">
            <a:off x="6715125" y="-2935806"/>
            <a:ext cx="10544271" cy="10544271"/>
          </a:xfrm>
          <a:custGeom>
            <a:avLst/>
            <a:gdLst/>
            <a:ahLst/>
            <a:cxnLst/>
            <a:rect r="r" b="b" t="t" l="l"/>
            <a:pathLst>
              <a:path h="10544271" w="10544271">
                <a:moveTo>
                  <a:pt x="0" y="0"/>
                </a:moveTo>
                <a:lnTo>
                  <a:pt x="10544272" y="0"/>
                </a:lnTo>
                <a:lnTo>
                  <a:pt x="10544272" y="10544271"/>
                </a:lnTo>
                <a:lnTo>
                  <a:pt x="0" y="10544271"/>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TextBox 3" id="3"/>
          <p:cNvSpPr txBox="true"/>
          <p:nvPr/>
        </p:nvSpPr>
        <p:spPr>
          <a:xfrm rot="0">
            <a:off x="1028700" y="1520099"/>
            <a:ext cx="11179513" cy="5140163"/>
          </a:xfrm>
          <a:prstGeom prst="rect">
            <a:avLst/>
          </a:prstGeom>
        </p:spPr>
        <p:txBody>
          <a:bodyPr anchor="t" rtlCol="false" tIns="0" lIns="0" bIns="0" rIns="0">
            <a:spAutoFit/>
          </a:bodyPr>
          <a:lstStyle/>
          <a:p>
            <a:pPr algn="l">
              <a:lnSpc>
                <a:spcPts val="18711"/>
              </a:lnSpc>
            </a:pPr>
            <a:r>
              <a:rPr lang="en-US" sz="17010" b="true">
                <a:solidFill>
                  <a:srgbClr val="90CA26"/>
                </a:solidFill>
                <a:latin typeface="Tabarra Sans Heavy"/>
                <a:ea typeface="Tabarra Sans Heavy"/>
                <a:cs typeface="Tabarra Sans Heavy"/>
                <a:sym typeface="Tabarra Sans Heavy"/>
              </a:rPr>
              <a:t>Thank You.</a:t>
            </a:r>
          </a:p>
        </p:txBody>
      </p:sp>
      <p:grpSp>
        <p:nvGrpSpPr>
          <p:cNvPr name="Group 4" id="4"/>
          <p:cNvGrpSpPr/>
          <p:nvPr/>
        </p:nvGrpSpPr>
        <p:grpSpPr>
          <a:xfrm rot="0">
            <a:off x="1028700" y="9239250"/>
            <a:ext cx="16230600" cy="697812"/>
            <a:chOff x="0" y="0"/>
            <a:chExt cx="21640800" cy="930416"/>
          </a:xfrm>
        </p:grpSpPr>
        <p:sp>
          <p:nvSpPr>
            <p:cNvPr name="AutoShape 5" id="5"/>
            <p:cNvSpPr/>
            <p:nvPr/>
          </p:nvSpPr>
          <p:spPr>
            <a:xfrm>
              <a:off x="0" y="12700"/>
              <a:ext cx="21640800" cy="0"/>
            </a:xfrm>
            <a:prstGeom prst="line">
              <a:avLst/>
            </a:prstGeom>
            <a:ln cap="flat" w="25400">
              <a:solidFill>
                <a:srgbClr val="90CA26"/>
              </a:solidFill>
              <a:prstDash val="solid"/>
              <a:headEnd type="none" len="sm" w="sm"/>
              <a:tailEnd type="none" len="sm" w="sm"/>
            </a:ln>
          </p:spPr>
        </p:sp>
        <p:sp>
          <p:nvSpPr>
            <p:cNvPr name="Freeform 6" id="6"/>
            <p:cNvSpPr/>
            <p:nvPr/>
          </p:nvSpPr>
          <p:spPr>
            <a:xfrm flipH="false" flipV="false" rot="0">
              <a:off x="20292307" y="12700"/>
              <a:ext cx="1343408" cy="917716"/>
            </a:xfrm>
            <a:custGeom>
              <a:avLst/>
              <a:gdLst/>
              <a:ahLst/>
              <a:cxnLst/>
              <a:rect r="r" b="b" t="t" l="l"/>
              <a:pathLst>
                <a:path h="917716" w="1343408">
                  <a:moveTo>
                    <a:pt x="0" y="0"/>
                  </a:moveTo>
                  <a:lnTo>
                    <a:pt x="1343408" y="0"/>
                  </a:lnTo>
                  <a:lnTo>
                    <a:pt x="1343408" y="917716"/>
                  </a:lnTo>
                  <a:lnTo>
                    <a:pt x="0" y="917716"/>
                  </a:lnTo>
                  <a:lnTo>
                    <a:pt x="0" y="0"/>
                  </a:lnTo>
                  <a:close/>
                </a:path>
              </a:pathLst>
            </a:custGeom>
            <a:blipFill>
              <a:blip r:embed="rId5"/>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C6E00"/>
        </a:solidFill>
      </p:bgPr>
    </p:bg>
    <p:spTree>
      <p:nvGrpSpPr>
        <p:cNvPr id="1" name=""/>
        <p:cNvGrpSpPr/>
        <p:nvPr/>
      </p:nvGrpSpPr>
      <p:grpSpPr>
        <a:xfrm>
          <a:off x="0" y="0"/>
          <a:ext cx="0" cy="0"/>
          <a:chOff x="0" y="0"/>
          <a:chExt cx="0" cy="0"/>
        </a:xfrm>
      </p:grpSpPr>
      <p:sp>
        <p:nvSpPr>
          <p:cNvPr name="AutoShape 2" id="2"/>
          <p:cNvSpPr/>
          <p:nvPr/>
        </p:nvSpPr>
        <p:spPr>
          <a:xfrm>
            <a:off x="1028700" y="5687378"/>
            <a:ext cx="4512308" cy="0"/>
          </a:xfrm>
          <a:prstGeom prst="line">
            <a:avLst/>
          </a:prstGeom>
          <a:ln cap="flat" w="19050">
            <a:solidFill>
              <a:srgbClr val="E1F6B3"/>
            </a:solidFill>
            <a:prstDash val="solid"/>
            <a:headEnd type="none" len="sm" w="sm"/>
            <a:tailEnd type="none" len="sm" w="sm"/>
          </a:ln>
        </p:spPr>
      </p:sp>
      <p:sp>
        <p:nvSpPr>
          <p:cNvPr name="AutoShape 3" id="3"/>
          <p:cNvSpPr/>
          <p:nvPr/>
        </p:nvSpPr>
        <p:spPr>
          <a:xfrm>
            <a:off x="6887846" y="5687378"/>
            <a:ext cx="4512308" cy="0"/>
          </a:xfrm>
          <a:prstGeom prst="line">
            <a:avLst/>
          </a:prstGeom>
          <a:ln cap="flat" w="19050">
            <a:solidFill>
              <a:srgbClr val="E1F6B3"/>
            </a:solidFill>
            <a:prstDash val="solid"/>
            <a:headEnd type="none" len="sm" w="sm"/>
            <a:tailEnd type="none" len="sm" w="sm"/>
          </a:ln>
        </p:spPr>
      </p:sp>
      <p:sp>
        <p:nvSpPr>
          <p:cNvPr name="AutoShape 4" id="4"/>
          <p:cNvSpPr/>
          <p:nvPr/>
        </p:nvSpPr>
        <p:spPr>
          <a:xfrm>
            <a:off x="12746992" y="5687378"/>
            <a:ext cx="4512308" cy="0"/>
          </a:xfrm>
          <a:prstGeom prst="line">
            <a:avLst/>
          </a:prstGeom>
          <a:ln cap="flat" w="19050">
            <a:solidFill>
              <a:srgbClr val="E1F6B3"/>
            </a:solidFill>
            <a:prstDash val="solid"/>
            <a:headEnd type="none" len="sm" w="sm"/>
            <a:tailEnd type="none" len="sm" w="sm"/>
          </a:ln>
        </p:spPr>
      </p:sp>
      <p:sp>
        <p:nvSpPr>
          <p:cNvPr name="TextBox 5" id="5"/>
          <p:cNvSpPr txBox="true"/>
          <p:nvPr/>
        </p:nvSpPr>
        <p:spPr>
          <a:xfrm rot="0">
            <a:off x="1028700" y="904875"/>
            <a:ext cx="8115300" cy="1336675"/>
          </a:xfrm>
          <a:prstGeom prst="rect">
            <a:avLst/>
          </a:prstGeom>
        </p:spPr>
        <p:txBody>
          <a:bodyPr anchor="t" rtlCol="false" tIns="0" lIns="0" bIns="0" rIns="0">
            <a:spAutoFit/>
          </a:bodyPr>
          <a:lstStyle/>
          <a:p>
            <a:pPr algn="l">
              <a:lnSpc>
                <a:spcPts val="9200"/>
              </a:lnSpc>
            </a:pPr>
            <a:r>
              <a:rPr lang="en-US" sz="8000" b="true">
                <a:solidFill>
                  <a:srgbClr val="E1F6B3"/>
                </a:solidFill>
                <a:latin typeface="Tabarra Sans Heavy"/>
                <a:ea typeface="Tabarra Sans Heavy"/>
                <a:cs typeface="Tabarra Sans Heavy"/>
                <a:sym typeface="Tabarra Sans Heavy"/>
              </a:rPr>
              <a:t>Aims for Today</a:t>
            </a:r>
          </a:p>
        </p:txBody>
      </p:sp>
      <p:sp>
        <p:nvSpPr>
          <p:cNvPr name="TextBox 6" id="6"/>
          <p:cNvSpPr txBox="true"/>
          <p:nvPr/>
        </p:nvSpPr>
        <p:spPr>
          <a:xfrm rot="0">
            <a:off x="1028700" y="6108924"/>
            <a:ext cx="4512308" cy="1529080"/>
          </a:xfrm>
          <a:prstGeom prst="rect">
            <a:avLst/>
          </a:prstGeom>
        </p:spPr>
        <p:txBody>
          <a:bodyPr anchor="t" rtlCol="false" tIns="0" lIns="0" bIns="0" rIns="0">
            <a:spAutoFit/>
          </a:bodyPr>
          <a:lstStyle/>
          <a:p>
            <a:pPr algn="l">
              <a:lnSpc>
                <a:spcPts val="3919"/>
              </a:lnSpc>
            </a:pPr>
            <a:r>
              <a:rPr lang="en-US" sz="2799" spc="-83" b="true">
                <a:solidFill>
                  <a:srgbClr val="F8F6EA"/>
                </a:solidFill>
                <a:latin typeface="Tabarra Sans Bold"/>
                <a:ea typeface="Tabarra Sans Bold"/>
                <a:cs typeface="Tabarra Sans Bold"/>
                <a:sym typeface="Tabarra Sans Bold"/>
              </a:rPr>
              <a:t>Introduction to Marketing and Sales</a:t>
            </a:r>
          </a:p>
          <a:p>
            <a:pPr algn="l" marL="0" indent="0" lvl="0">
              <a:lnSpc>
                <a:spcPts val="3919"/>
              </a:lnSpc>
            </a:pPr>
          </a:p>
        </p:txBody>
      </p:sp>
      <p:sp>
        <p:nvSpPr>
          <p:cNvPr name="TextBox 7" id="7"/>
          <p:cNvSpPr txBox="true"/>
          <p:nvPr/>
        </p:nvSpPr>
        <p:spPr>
          <a:xfrm rot="0">
            <a:off x="6887846" y="6108924"/>
            <a:ext cx="4512308" cy="1033780"/>
          </a:xfrm>
          <a:prstGeom prst="rect">
            <a:avLst/>
          </a:prstGeom>
        </p:spPr>
        <p:txBody>
          <a:bodyPr anchor="t" rtlCol="false" tIns="0" lIns="0" bIns="0" rIns="0">
            <a:spAutoFit/>
          </a:bodyPr>
          <a:lstStyle/>
          <a:p>
            <a:pPr algn="l" marL="0" indent="0" lvl="0">
              <a:lnSpc>
                <a:spcPts val="3919"/>
              </a:lnSpc>
            </a:pPr>
            <a:r>
              <a:rPr lang="en-US" b="true" sz="2799" spc="-83">
                <a:solidFill>
                  <a:srgbClr val="F8F6EA"/>
                </a:solidFill>
                <a:latin typeface="Tabarra Sans Bold"/>
                <a:ea typeface="Tabarra Sans Bold"/>
                <a:cs typeface="Tabarra Sans Bold"/>
                <a:sym typeface="Tabarra Sans Bold"/>
              </a:rPr>
              <a:t>How to attract and engage customers</a:t>
            </a:r>
          </a:p>
        </p:txBody>
      </p:sp>
      <p:sp>
        <p:nvSpPr>
          <p:cNvPr name="TextBox 8" id="8"/>
          <p:cNvSpPr txBox="true"/>
          <p:nvPr/>
        </p:nvSpPr>
        <p:spPr>
          <a:xfrm rot="0">
            <a:off x="12743179" y="6108924"/>
            <a:ext cx="4512308" cy="1033780"/>
          </a:xfrm>
          <a:prstGeom prst="rect">
            <a:avLst/>
          </a:prstGeom>
        </p:spPr>
        <p:txBody>
          <a:bodyPr anchor="t" rtlCol="false" tIns="0" lIns="0" bIns="0" rIns="0">
            <a:spAutoFit/>
          </a:bodyPr>
          <a:lstStyle/>
          <a:p>
            <a:pPr algn="l" marL="0" indent="0" lvl="0">
              <a:lnSpc>
                <a:spcPts val="3919"/>
              </a:lnSpc>
            </a:pPr>
            <a:r>
              <a:rPr lang="en-US" b="true" sz="2799" spc="-83">
                <a:solidFill>
                  <a:srgbClr val="F8F6EA"/>
                </a:solidFill>
                <a:latin typeface="Tabarra Sans Bold"/>
                <a:ea typeface="Tabarra Sans Bold"/>
                <a:cs typeface="Tabarra Sans Bold"/>
                <a:sym typeface="Tabarra Sans Bold"/>
              </a:rPr>
              <a:t>Tips for executing effective campaigns</a:t>
            </a:r>
          </a:p>
        </p:txBody>
      </p:sp>
      <p:sp>
        <p:nvSpPr>
          <p:cNvPr name="TextBox 9" id="9"/>
          <p:cNvSpPr txBox="true"/>
          <p:nvPr/>
        </p:nvSpPr>
        <p:spPr>
          <a:xfrm rot="0">
            <a:off x="1028700" y="4696255"/>
            <a:ext cx="2256154" cy="798195"/>
          </a:xfrm>
          <a:prstGeom prst="rect">
            <a:avLst/>
          </a:prstGeom>
        </p:spPr>
        <p:txBody>
          <a:bodyPr anchor="t" rtlCol="false" tIns="0" lIns="0" bIns="0" rIns="0">
            <a:spAutoFit/>
          </a:bodyPr>
          <a:lstStyle/>
          <a:p>
            <a:pPr algn="l" marL="0" indent="0" lvl="0">
              <a:lnSpc>
                <a:spcPts val="5880"/>
              </a:lnSpc>
            </a:pPr>
            <a:r>
              <a:rPr lang="en-US" sz="4200" spc="-126">
                <a:solidFill>
                  <a:srgbClr val="F8F6EA"/>
                </a:solidFill>
                <a:latin typeface="Tabarra Sans"/>
                <a:ea typeface="Tabarra Sans"/>
                <a:cs typeface="Tabarra Sans"/>
                <a:sym typeface="Tabarra Sans"/>
              </a:rPr>
              <a:t>01</a:t>
            </a:r>
          </a:p>
        </p:txBody>
      </p:sp>
      <p:sp>
        <p:nvSpPr>
          <p:cNvPr name="TextBox 10" id="10"/>
          <p:cNvSpPr txBox="true"/>
          <p:nvPr/>
        </p:nvSpPr>
        <p:spPr>
          <a:xfrm rot="0">
            <a:off x="6887846" y="4696255"/>
            <a:ext cx="2256154" cy="798195"/>
          </a:xfrm>
          <a:prstGeom prst="rect">
            <a:avLst/>
          </a:prstGeom>
        </p:spPr>
        <p:txBody>
          <a:bodyPr anchor="t" rtlCol="false" tIns="0" lIns="0" bIns="0" rIns="0">
            <a:spAutoFit/>
          </a:bodyPr>
          <a:lstStyle/>
          <a:p>
            <a:pPr algn="l" marL="0" indent="0" lvl="0">
              <a:lnSpc>
                <a:spcPts val="5880"/>
              </a:lnSpc>
            </a:pPr>
            <a:r>
              <a:rPr lang="en-US" sz="4200" spc="-126">
                <a:solidFill>
                  <a:srgbClr val="F8F6EA"/>
                </a:solidFill>
                <a:latin typeface="Tabarra Sans"/>
                <a:ea typeface="Tabarra Sans"/>
                <a:cs typeface="Tabarra Sans"/>
                <a:sym typeface="Tabarra Sans"/>
              </a:rPr>
              <a:t>02</a:t>
            </a:r>
          </a:p>
        </p:txBody>
      </p:sp>
      <p:sp>
        <p:nvSpPr>
          <p:cNvPr name="TextBox 11" id="11"/>
          <p:cNvSpPr txBox="true"/>
          <p:nvPr/>
        </p:nvSpPr>
        <p:spPr>
          <a:xfrm rot="0">
            <a:off x="12743179" y="4696255"/>
            <a:ext cx="2256154" cy="798195"/>
          </a:xfrm>
          <a:prstGeom prst="rect">
            <a:avLst/>
          </a:prstGeom>
        </p:spPr>
        <p:txBody>
          <a:bodyPr anchor="t" rtlCol="false" tIns="0" lIns="0" bIns="0" rIns="0">
            <a:spAutoFit/>
          </a:bodyPr>
          <a:lstStyle/>
          <a:p>
            <a:pPr algn="l" marL="0" indent="0" lvl="0">
              <a:lnSpc>
                <a:spcPts val="5880"/>
              </a:lnSpc>
            </a:pPr>
            <a:r>
              <a:rPr lang="en-US" sz="4200" spc="-126">
                <a:solidFill>
                  <a:srgbClr val="F8F6EA"/>
                </a:solidFill>
                <a:latin typeface="Tabarra Sans"/>
                <a:ea typeface="Tabarra Sans"/>
                <a:cs typeface="Tabarra Sans"/>
                <a:sym typeface="Tabarra Sans"/>
              </a:rPr>
              <a:t>03</a:t>
            </a:r>
          </a:p>
        </p:txBody>
      </p:sp>
      <p:sp>
        <p:nvSpPr>
          <p:cNvPr name="TextBox 12" id="12"/>
          <p:cNvSpPr txBox="true"/>
          <p:nvPr/>
        </p:nvSpPr>
        <p:spPr>
          <a:xfrm rot="0">
            <a:off x="12182986" y="1266825"/>
            <a:ext cx="5080000" cy="973388"/>
          </a:xfrm>
          <a:prstGeom prst="rect">
            <a:avLst/>
          </a:prstGeom>
        </p:spPr>
        <p:txBody>
          <a:bodyPr anchor="t" rtlCol="false" tIns="0" lIns="0" bIns="0" rIns="0">
            <a:spAutoFit/>
          </a:bodyPr>
          <a:lstStyle/>
          <a:p>
            <a:pPr algn="l" marL="0" indent="0" lvl="0">
              <a:lnSpc>
                <a:spcPts val="2523"/>
              </a:lnSpc>
              <a:spcBef>
                <a:spcPct val="0"/>
              </a:spcBef>
            </a:pPr>
            <a:r>
              <a:rPr lang="en-US" sz="1802">
                <a:solidFill>
                  <a:srgbClr val="F8F6EA"/>
                </a:solidFill>
                <a:latin typeface="Tabarra Sans"/>
                <a:ea typeface="Tabarra Sans"/>
                <a:cs typeface="Tabarra Sans"/>
                <a:sym typeface="Tabarra Sans"/>
              </a:rPr>
              <a:t>“</a:t>
            </a:r>
            <a:r>
              <a:rPr lang="en-US" sz="1802" i="true">
                <a:solidFill>
                  <a:srgbClr val="F8F6EA"/>
                </a:solidFill>
                <a:latin typeface="Tabarra Sans Italics"/>
                <a:ea typeface="Tabarra Sans Italics"/>
                <a:cs typeface="Tabarra Sans Italics"/>
                <a:sym typeface="Tabarra Sans Italics"/>
              </a:rPr>
              <a:t>Marketing is no longer about the stuff you make but about the stories you tell.” - </a:t>
            </a:r>
            <a:r>
              <a:rPr lang="en-US" sz="1802">
                <a:solidFill>
                  <a:srgbClr val="F8F6EA"/>
                </a:solidFill>
                <a:latin typeface="Tabarra Sans"/>
                <a:ea typeface="Tabarra Sans"/>
                <a:cs typeface="Tabarra Sans"/>
                <a:sym typeface="Tabarra Sans"/>
              </a:rPr>
              <a:t>Seth Godin</a:t>
            </a:r>
          </a:p>
        </p:txBody>
      </p:sp>
      <p:grpSp>
        <p:nvGrpSpPr>
          <p:cNvPr name="Group 13" id="13"/>
          <p:cNvGrpSpPr/>
          <p:nvPr/>
        </p:nvGrpSpPr>
        <p:grpSpPr>
          <a:xfrm rot="0">
            <a:off x="1028700" y="9239250"/>
            <a:ext cx="16230600" cy="697812"/>
            <a:chOff x="0" y="0"/>
            <a:chExt cx="21640800" cy="930416"/>
          </a:xfrm>
        </p:grpSpPr>
        <p:sp>
          <p:nvSpPr>
            <p:cNvPr name="AutoShape 14" id="14"/>
            <p:cNvSpPr/>
            <p:nvPr/>
          </p:nvSpPr>
          <p:spPr>
            <a:xfrm>
              <a:off x="0" y="12700"/>
              <a:ext cx="21640800" cy="0"/>
            </a:xfrm>
            <a:prstGeom prst="line">
              <a:avLst/>
            </a:prstGeom>
            <a:ln cap="flat" w="25400">
              <a:solidFill>
                <a:srgbClr val="90CA26"/>
              </a:solidFill>
              <a:prstDash val="solid"/>
              <a:headEnd type="none" len="sm" w="sm"/>
              <a:tailEnd type="none" len="sm" w="sm"/>
            </a:ln>
          </p:spPr>
        </p:sp>
        <p:sp>
          <p:nvSpPr>
            <p:cNvPr name="Freeform 15" id="15"/>
            <p:cNvSpPr/>
            <p:nvPr/>
          </p:nvSpPr>
          <p:spPr>
            <a:xfrm flipH="false" flipV="false" rot="0">
              <a:off x="20292307" y="12700"/>
              <a:ext cx="1343408" cy="917716"/>
            </a:xfrm>
            <a:custGeom>
              <a:avLst/>
              <a:gdLst/>
              <a:ahLst/>
              <a:cxnLst/>
              <a:rect r="r" b="b" t="t" l="l"/>
              <a:pathLst>
                <a:path h="917716" w="1343408">
                  <a:moveTo>
                    <a:pt x="0" y="0"/>
                  </a:moveTo>
                  <a:lnTo>
                    <a:pt x="1343408" y="0"/>
                  </a:lnTo>
                  <a:lnTo>
                    <a:pt x="1343408" y="917716"/>
                  </a:lnTo>
                  <a:lnTo>
                    <a:pt x="0" y="917716"/>
                  </a:lnTo>
                  <a:lnTo>
                    <a:pt x="0" y="0"/>
                  </a:lnTo>
                  <a:close/>
                </a:path>
              </a:pathLst>
            </a:custGeom>
            <a:blipFill>
              <a:blip r:embed="rId3"/>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6EA"/>
        </a:solidFill>
      </p:bgPr>
    </p:bg>
    <p:spTree>
      <p:nvGrpSpPr>
        <p:cNvPr id="1" name=""/>
        <p:cNvGrpSpPr/>
        <p:nvPr/>
      </p:nvGrpSpPr>
      <p:grpSpPr>
        <a:xfrm>
          <a:off x="0" y="0"/>
          <a:ext cx="0" cy="0"/>
          <a:chOff x="0" y="0"/>
          <a:chExt cx="0" cy="0"/>
        </a:xfrm>
      </p:grpSpPr>
      <p:grpSp>
        <p:nvGrpSpPr>
          <p:cNvPr name="Group 2" id="2"/>
          <p:cNvGrpSpPr/>
          <p:nvPr/>
        </p:nvGrpSpPr>
        <p:grpSpPr>
          <a:xfrm rot="0">
            <a:off x="1028700" y="9239250"/>
            <a:ext cx="16230600" cy="697812"/>
            <a:chOff x="0" y="0"/>
            <a:chExt cx="21640800" cy="930416"/>
          </a:xfrm>
        </p:grpSpPr>
        <p:sp>
          <p:nvSpPr>
            <p:cNvPr name="AutoShape 3" id="3"/>
            <p:cNvSpPr/>
            <p:nvPr/>
          </p:nvSpPr>
          <p:spPr>
            <a:xfrm>
              <a:off x="0" y="12700"/>
              <a:ext cx="21640800" cy="0"/>
            </a:xfrm>
            <a:prstGeom prst="line">
              <a:avLst/>
            </a:prstGeom>
            <a:ln cap="flat" w="25400">
              <a:solidFill>
                <a:srgbClr val="90CA26"/>
              </a:solidFill>
              <a:prstDash val="solid"/>
              <a:headEnd type="none" len="sm" w="sm"/>
              <a:tailEnd type="none" len="sm" w="sm"/>
            </a:ln>
          </p:spPr>
        </p:sp>
        <p:sp>
          <p:nvSpPr>
            <p:cNvPr name="Freeform 4" id="4"/>
            <p:cNvSpPr/>
            <p:nvPr/>
          </p:nvSpPr>
          <p:spPr>
            <a:xfrm flipH="false" flipV="false" rot="0">
              <a:off x="20292307" y="12700"/>
              <a:ext cx="1343408" cy="917716"/>
            </a:xfrm>
            <a:custGeom>
              <a:avLst/>
              <a:gdLst/>
              <a:ahLst/>
              <a:cxnLst/>
              <a:rect r="r" b="b" t="t" l="l"/>
              <a:pathLst>
                <a:path h="917716" w="1343408">
                  <a:moveTo>
                    <a:pt x="0" y="0"/>
                  </a:moveTo>
                  <a:lnTo>
                    <a:pt x="1343408" y="0"/>
                  </a:lnTo>
                  <a:lnTo>
                    <a:pt x="1343408" y="917716"/>
                  </a:lnTo>
                  <a:lnTo>
                    <a:pt x="0" y="917716"/>
                  </a:lnTo>
                  <a:lnTo>
                    <a:pt x="0" y="0"/>
                  </a:lnTo>
                  <a:close/>
                </a:path>
              </a:pathLst>
            </a:custGeom>
            <a:blipFill>
              <a:blip r:embed="rId3"/>
              <a:stretch>
                <a:fillRect l="0" t="0" r="0" b="0"/>
              </a:stretch>
            </a:blipFill>
          </p:spPr>
        </p:sp>
      </p:grpSp>
      <p:sp>
        <p:nvSpPr>
          <p:cNvPr name="Freeform 5" id="5"/>
          <p:cNvSpPr/>
          <p:nvPr/>
        </p:nvSpPr>
        <p:spPr>
          <a:xfrm flipH="false" flipV="false" rot="0">
            <a:off x="2721522" y="6096658"/>
            <a:ext cx="3413515" cy="2969758"/>
          </a:xfrm>
          <a:custGeom>
            <a:avLst/>
            <a:gdLst/>
            <a:ahLst/>
            <a:cxnLst/>
            <a:rect r="r" b="b" t="t" l="l"/>
            <a:pathLst>
              <a:path h="2969758" w="3413515">
                <a:moveTo>
                  <a:pt x="0" y="0"/>
                </a:moveTo>
                <a:lnTo>
                  <a:pt x="3413515" y="0"/>
                </a:lnTo>
                <a:lnTo>
                  <a:pt x="3413515" y="2969758"/>
                </a:lnTo>
                <a:lnTo>
                  <a:pt x="0" y="2969758"/>
                </a:lnTo>
                <a:lnTo>
                  <a:pt x="0" y="0"/>
                </a:lnTo>
                <a:close/>
              </a:path>
            </a:pathLst>
          </a:custGeom>
          <a:blipFill>
            <a:blip r:embed="rId4"/>
            <a:stretch>
              <a:fillRect l="0" t="0" r="0" b="0"/>
            </a:stretch>
          </a:blipFill>
        </p:spPr>
      </p:sp>
      <p:sp>
        <p:nvSpPr>
          <p:cNvPr name="Freeform 6" id="6"/>
          <p:cNvSpPr/>
          <p:nvPr/>
        </p:nvSpPr>
        <p:spPr>
          <a:xfrm flipH="false" flipV="false" rot="0">
            <a:off x="12396186" y="6096658"/>
            <a:ext cx="2927068" cy="2969758"/>
          </a:xfrm>
          <a:custGeom>
            <a:avLst/>
            <a:gdLst/>
            <a:ahLst/>
            <a:cxnLst/>
            <a:rect r="r" b="b" t="t" l="l"/>
            <a:pathLst>
              <a:path h="2969758" w="2927068">
                <a:moveTo>
                  <a:pt x="0" y="0"/>
                </a:moveTo>
                <a:lnTo>
                  <a:pt x="2927068" y="0"/>
                </a:lnTo>
                <a:lnTo>
                  <a:pt x="2927068" y="2969758"/>
                </a:lnTo>
                <a:lnTo>
                  <a:pt x="0" y="2969758"/>
                </a:lnTo>
                <a:lnTo>
                  <a:pt x="0" y="0"/>
                </a:lnTo>
                <a:close/>
              </a:path>
            </a:pathLst>
          </a:custGeom>
          <a:blipFill>
            <a:blip r:embed="rId5"/>
            <a:stretch>
              <a:fillRect l="0" t="0" r="0" b="0"/>
            </a:stretch>
          </a:blipFill>
        </p:spPr>
      </p:sp>
      <p:sp>
        <p:nvSpPr>
          <p:cNvPr name="TextBox 7" id="7"/>
          <p:cNvSpPr txBox="true"/>
          <p:nvPr/>
        </p:nvSpPr>
        <p:spPr>
          <a:xfrm rot="0">
            <a:off x="1922744" y="1746296"/>
            <a:ext cx="14442513" cy="1219200"/>
          </a:xfrm>
          <a:prstGeom prst="rect">
            <a:avLst/>
          </a:prstGeom>
        </p:spPr>
        <p:txBody>
          <a:bodyPr anchor="t" rtlCol="false" tIns="0" lIns="0" bIns="0" rIns="0">
            <a:spAutoFit/>
          </a:bodyPr>
          <a:lstStyle/>
          <a:p>
            <a:pPr algn="ctr" marL="0" indent="0" lvl="0">
              <a:lnSpc>
                <a:spcPts val="9600"/>
              </a:lnSpc>
              <a:spcBef>
                <a:spcPct val="0"/>
              </a:spcBef>
            </a:pPr>
            <a:r>
              <a:rPr lang="en-US" b="true" sz="8000">
                <a:solidFill>
                  <a:srgbClr val="3C6E00"/>
                </a:solidFill>
                <a:latin typeface="Open Sans Bold"/>
                <a:ea typeface="Open Sans Bold"/>
                <a:cs typeface="Open Sans Bold"/>
                <a:sym typeface="Open Sans Bold"/>
              </a:rPr>
              <a:t>Marketing vs Sales</a:t>
            </a:r>
          </a:p>
        </p:txBody>
      </p:sp>
      <p:sp>
        <p:nvSpPr>
          <p:cNvPr name="TextBox 8" id="8"/>
          <p:cNvSpPr txBox="true"/>
          <p:nvPr/>
        </p:nvSpPr>
        <p:spPr>
          <a:xfrm rot="0">
            <a:off x="1028700" y="3460138"/>
            <a:ext cx="6799160" cy="2065020"/>
          </a:xfrm>
          <a:prstGeom prst="rect">
            <a:avLst/>
          </a:prstGeom>
        </p:spPr>
        <p:txBody>
          <a:bodyPr anchor="t" rtlCol="false" tIns="0" lIns="0" bIns="0" rIns="0">
            <a:spAutoFit/>
          </a:bodyPr>
          <a:lstStyle/>
          <a:p>
            <a:pPr algn="ctr">
              <a:lnSpc>
                <a:spcPts val="4199"/>
              </a:lnSpc>
            </a:pPr>
            <a:r>
              <a:rPr lang="en-US" sz="2799" b="true">
                <a:solidFill>
                  <a:srgbClr val="6D944C"/>
                </a:solidFill>
                <a:latin typeface="Open Sans Bold"/>
                <a:ea typeface="Open Sans Bold"/>
                <a:cs typeface="Open Sans Bold"/>
                <a:sym typeface="Open Sans Bold"/>
              </a:rPr>
              <a:t>Marketing: </a:t>
            </a:r>
          </a:p>
          <a:p>
            <a:pPr algn="ctr">
              <a:lnSpc>
                <a:spcPts val="4199"/>
              </a:lnSpc>
            </a:pPr>
          </a:p>
          <a:p>
            <a:pPr algn="ctr">
              <a:lnSpc>
                <a:spcPts val="4199"/>
              </a:lnSpc>
            </a:pPr>
            <a:r>
              <a:rPr lang="en-US" sz="2799" b="true">
                <a:solidFill>
                  <a:srgbClr val="6D944C"/>
                </a:solidFill>
                <a:latin typeface="Open Sans Bold"/>
                <a:ea typeface="Open Sans Bold"/>
                <a:cs typeface="Open Sans Bold"/>
                <a:sym typeface="Open Sans Bold"/>
              </a:rPr>
              <a:t>Attract customers to your stall/product</a:t>
            </a:r>
          </a:p>
        </p:txBody>
      </p:sp>
      <p:sp>
        <p:nvSpPr>
          <p:cNvPr name="TextBox 9" id="9"/>
          <p:cNvSpPr txBox="true"/>
          <p:nvPr/>
        </p:nvSpPr>
        <p:spPr>
          <a:xfrm rot="0">
            <a:off x="10460140" y="3460138"/>
            <a:ext cx="6799160" cy="1541145"/>
          </a:xfrm>
          <a:prstGeom prst="rect">
            <a:avLst/>
          </a:prstGeom>
        </p:spPr>
        <p:txBody>
          <a:bodyPr anchor="t" rtlCol="false" tIns="0" lIns="0" bIns="0" rIns="0">
            <a:spAutoFit/>
          </a:bodyPr>
          <a:lstStyle/>
          <a:p>
            <a:pPr algn="ctr">
              <a:lnSpc>
                <a:spcPts val="4199"/>
              </a:lnSpc>
            </a:pPr>
            <a:r>
              <a:rPr lang="en-US" sz="2799" b="true">
                <a:solidFill>
                  <a:srgbClr val="6D944C"/>
                </a:solidFill>
                <a:latin typeface="Open Sans Bold"/>
                <a:ea typeface="Open Sans Bold"/>
                <a:cs typeface="Open Sans Bold"/>
                <a:sym typeface="Open Sans Bold"/>
              </a:rPr>
              <a:t>Sales:</a:t>
            </a:r>
          </a:p>
          <a:p>
            <a:pPr algn="ctr">
              <a:lnSpc>
                <a:spcPts val="4199"/>
              </a:lnSpc>
            </a:pPr>
          </a:p>
          <a:p>
            <a:pPr algn="ctr">
              <a:lnSpc>
                <a:spcPts val="4199"/>
              </a:lnSpc>
            </a:pPr>
            <a:r>
              <a:rPr lang="en-US" sz="2799" b="true">
                <a:solidFill>
                  <a:srgbClr val="6D944C"/>
                </a:solidFill>
                <a:latin typeface="Open Sans Bold"/>
                <a:ea typeface="Open Sans Bold"/>
                <a:cs typeface="Open Sans Bold"/>
                <a:sym typeface="Open Sans Bold"/>
              </a:rPr>
              <a:t>Convert interest into a purchase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6EA"/>
        </a:solidFill>
      </p:bgPr>
    </p:bg>
    <p:spTree>
      <p:nvGrpSpPr>
        <p:cNvPr id="1" name=""/>
        <p:cNvGrpSpPr/>
        <p:nvPr/>
      </p:nvGrpSpPr>
      <p:grpSpPr>
        <a:xfrm>
          <a:off x="0" y="0"/>
          <a:ext cx="0" cy="0"/>
          <a:chOff x="0" y="0"/>
          <a:chExt cx="0" cy="0"/>
        </a:xfrm>
      </p:grpSpPr>
      <p:grpSp>
        <p:nvGrpSpPr>
          <p:cNvPr name="Group 2" id="2"/>
          <p:cNvGrpSpPr/>
          <p:nvPr/>
        </p:nvGrpSpPr>
        <p:grpSpPr>
          <a:xfrm rot="0">
            <a:off x="1865888" y="2163342"/>
            <a:ext cx="4554038" cy="5960317"/>
            <a:chOff x="0" y="0"/>
            <a:chExt cx="3525957" cy="4614767"/>
          </a:xfrm>
        </p:grpSpPr>
        <p:sp>
          <p:nvSpPr>
            <p:cNvPr name="Freeform 3" id="3"/>
            <p:cNvSpPr/>
            <p:nvPr/>
          </p:nvSpPr>
          <p:spPr>
            <a:xfrm flipH="false" flipV="false" rot="0">
              <a:off x="0" y="0"/>
              <a:ext cx="3525957" cy="4614767"/>
            </a:xfrm>
            <a:custGeom>
              <a:avLst/>
              <a:gdLst/>
              <a:ahLst/>
              <a:cxnLst/>
              <a:rect r="r" b="b" t="t" l="l"/>
              <a:pathLst>
                <a:path h="4614767" w="3525957">
                  <a:moveTo>
                    <a:pt x="3401497" y="4614767"/>
                  </a:moveTo>
                  <a:lnTo>
                    <a:pt x="124460" y="4614767"/>
                  </a:lnTo>
                  <a:cubicBezTo>
                    <a:pt x="55880" y="4614767"/>
                    <a:pt x="0" y="4558887"/>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90CA26"/>
            </a:solidFill>
          </p:spPr>
        </p:sp>
      </p:grpSp>
      <p:sp>
        <p:nvSpPr>
          <p:cNvPr name="TextBox 4" id="4"/>
          <p:cNvSpPr txBox="true"/>
          <p:nvPr/>
        </p:nvSpPr>
        <p:spPr>
          <a:xfrm rot="0">
            <a:off x="2203311" y="5210970"/>
            <a:ext cx="3879192" cy="1455420"/>
          </a:xfrm>
          <a:prstGeom prst="rect">
            <a:avLst/>
          </a:prstGeom>
        </p:spPr>
        <p:txBody>
          <a:bodyPr anchor="t" rtlCol="false" tIns="0" lIns="0" bIns="0" rIns="0">
            <a:spAutoFit/>
          </a:bodyPr>
          <a:lstStyle/>
          <a:p>
            <a:pPr algn="ctr" marL="0" indent="0" lvl="0">
              <a:lnSpc>
                <a:spcPts val="5880"/>
              </a:lnSpc>
              <a:spcBef>
                <a:spcPct val="0"/>
              </a:spcBef>
            </a:pPr>
            <a:r>
              <a:rPr lang="en-US" b="true" sz="4200">
                <a:solidFill>
                  <a:srgbClr val="000000"/>
                </a:solidFill>
                <a:latin typeface="Open Sans Bold"/>
                <a:ea typeface="Open Sans Bold"/>
                <a:cs typeface="Open Sans Bold"/>
                <a:sym typeface="Open Sans Bold"/>
              </a:rPr>
              <a:t>Create Brand Awareness </a:t>
            </a:r>
          </a:p>
        </p:txBody>
      </p:sp>
      <p:grpSp>
        <p:nvGrpSpPr>
          <p:cNvPr name="Group 5" id="5"/>
          <p:cNvGrpSpPr/>
          <p:nvPr/>
        </p:nvGrpSpPr>
        <p:grpSpPr>
          <a:xfrm rot="0">
            <a:off x="3612221" y="3221000"/>
            <a:ext cx="1061372" cy="1061372"/>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6EA"/>
            </a:solidFill>
          </p:spPr>
        </p:sp>
      </p:grpSp>
      <p:sp>
        <p:nvSpPr>
          <p:cNvPr name="TextBox 7" id="7"/>
          <p:cNvSpPr txBox="true"/>
          <p:nvPr/>
        </p:nvSpPr>
        <p:spPr>
          <a:xfrm rot="0">
            <a:off x="3612221" y="3355256"/>
            <a:ext cx="1061372" cy="669036"/>
          </a:xfrm>
          <a:prstGeom prst="rect">
            <a:avLst/>
          </a:prstGeom>
        </p:spPr>
        <p:txBody>
          <a:bodyPr anchor="t" rtlCol="false" tIns="0" lIns="0" bIns="0" rIns="0">
            <a:spAutoFit/>
          </a:bodyPr>
          <a:lstStyle/>
          <a:p>
            <a:pPr algn="ctr">
              <a:lnSpc>
                <a:spcPts val="5652"/>
              </a:lnSpc>
            </a:pPr>
            <a:r>
              <a:rPr lang="en-US" b="true" sz="3600" spc="-89">
                <a:solidFill>
                  <a:srgbClr val="000000"/>
                </a:solidFill>
                <a:latin typeface="Open Sans Bold"/>
                <a:ea typeface="Open Sans Bold"/>
                <a:cs typeface="Open Sans Bold"/>
                <a:sym typeface="Open Sans Bold"/>
              </a:rPr>
              <a:t>1</a:t>
            </a:r>
          </a:p>
        </p:txBody>
      </p:sp>
      <p:grpSp>
        <p:nvGrpSpPr>
          <p:cNvPr name="Group 8" id="8"/>
          <p:cNvGrpSpPr/>
          <p:nvPr/>
        </p:nvGrpSpPr>
        <p:grpSpPr>
          <a:xfrm rot="0">
            <a:off x="6866981" y="2163342"/>
            <a:ext cx="4554038" cy="5960317"/>
            <a:chOff x="0" y="0"/>
            <a:chExt cx="3525957" cy="4614767"/>
          </a:xfrm>
        </p:grpSpPr>
        <p:sp>
          <p:nvSpPr>
            <p:cNvPr name="Freeform 9" id="9"/>
            <p:cNvSpPr/>
            <p:nvPr/>
          </p:nvSpPr>
          <p:spPr>
            <a:xfrm flipH="false" flipV="false" rot="0">
              <a:off x="0" y="0"/>
              <a:ext cx="3525957" cy="4614767"/>
            </a:xfrm>
            <a:custGeom>
              <a:avLst/>
              <a:gdLst/>
              <a:ahLst/>
              <a:cxnLst/>
              <a:rect r="r" b="b" t="t" l="l"/>
              <a:pathLst>
                <a:path h="4614767" w="3525957">
                  <a:moveTo>
                    <a:pt x="3401497" y="4614767"/>
                  </a:moveTo>
                  <a:lnTo>
                    <a:pt x="124460" y="4614767"/>
                  </a:lnTo>
                  <a:cubicBezTo>
                    <a:pt x="55880" y="4614767"/>
                    <a:pt x="0" y="4558887"/>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90CA26"/>
            </a:solidFill>
          </p:spPr>
        </p:sp>
      </p:grpSp>
      <p:sp>
        <p:nvSpPr>
          <p:cNvPr name="TextBox 10" id="10"/>
          <p:cNvSpPr txBox="true"/>
          <p:nvPr/>
        </p:nvSpPr>
        <p:spPr>
          <a:xfrm rot="0">
            <a:off x="7197931" y="5210970"/>
            <a:ext cx="3879192" cy="1455420"/>
          </a:xfrm>
          <a:prstGeom prst="rect">
            <a:avLst/>
          </a:prstGeom>
        </p:spPr>
        <p:txBody>
          <a:bodyPr anchor="t" rtlCol="false" tIns="0" lIns="0" bIns="0" rIns="0">
            <a:spAutoFit/>
          </a:bodyPr>
          <a:lstStyle/>
          <a:p>
            <a:pPr algn="ctr" marL="0" indent="0" lvl="0">
              <a:lnSpc>
                <a:spcPts val="5880"/>
              </a:lnSpc>
              <a:spcBef>
                <a:spcPct val="0"/>
              </a:spcBef>
            </a:pPr>
            <a:r>
              <a:rPr lang="en-US" b="true" sz="4200">
                <a:solidFill>
                  <a:srgbClr val="000000"/>
                </a:solidFill>
                <a:latin typeface="Open Sans Bold"/>
                <a:ea typeface="Open Sans Bold"/>
                <a:cs typeface="Open Sans Bold"/>
                <a:sym typeface="Open Sans Bold"/>
              </a:rPr>
              <a:t>Set your goals and objectives</a:t>
            </a:r>
          </a:p>
        </p:txBody>
      </p:sp>
      <p:grpSp>
        <p:nvGrpSpPr>
          <p:cNvPr name="Group 11" id="11"/>
          <p:cNvGrpSpPr/>
          <p:nvPr/>
        </p:nvGrpSpPr>
        <p:grpSpPr>
          <a:xfrm rot="0">
            <a:off x="8606842" y="3221000"/>
            <a:ext cx="1061372" cy="1061372"/>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6EA"/>
            </a:solidFill>
          </p:spPr>
        </p:sp>
      </p:grpSp>
      <p:sp>
        <p:nvSpPr>
          <p:cNvPr name="TextBox 13" id="13"/>
          <p:cNvSpPr txBox="true"/>
          <p:nvPr/>
        </p:nvSpPr>
        <p:spPr>
          <a:xfrm rot="0">
            <a:off x="8613314" y="3307150"/>
            <a:ext cx="1061372" cy="664383"/>
          </a:xfrm>
          <a:prstGeom prst="rect">
            <a:avLst/>
          </a:prstGeom>
        </p:spPr>
        <p:txBody>
          <a:bodyPr anchor="t" rtlCol="false" tIns="0" lIns="0" bIns="0" rIns="0">
            <a:spAutoFit/>
          </a:bodyPr>
          <a:lstStyle/>
          <a:p>
            <a:pPr algn="ctr" marL="0" indent="0" lvl="1">
              <a:lnSpc>
                <a:spcPts val="5651"/>
              </a:lnSpc>
              <a:spcBef>
                <a:spcPct val="0"/>
              </a:spcBef>
            </a:pPr>
            <a:r>
              <a:rPr lang="en-US" b="true" sz="3599" spc="-89" u="none">
                <a:solidFill>
                  <a:srgbClr val="000000"/>
                </a:solidFill>
                <a:latin typeface="Open Sans Bold"/>
                <a:ea typeface="Open Sans Bold"/>
                <a:cs typeface="Open Sans Bold"/>
                <a:sym typeface="Open Sans Bold"/>
              </a:rPr>
              <a:t>2</a:t>
            </a:r>
          </a:p>
        </p:txBody>
      </p:sp>
      <p:grpSp>
        <p:nvGrpSpPr>
          <p:cNvPr name="Group 14" id="14"/>
          <p:cNvGrpSpPr/>
          <p:nvPr/>
        </p:nvGrpSpPr>
        <p:grpSpPr>
          <a:xfrm rot="0">
            <a:off x="11868075" y="2163342"/>
            <a:ext cx="4554038" cy="5960317"/>
            <a:chOff x="0" y="0"/>
            <a:chExt cx="3525957" cy="4614767"/>
          </a:xfrm>
        </p:grpSpPr>
        <p:sp>
          <p:nvSpPr>
            <p:cNvPr name="Freeform 15" id="15"/>
            <p:cNvSpPr/>
            <p:nvPr/>
          </p:nvSpPr>
          <p:spPr>
            <a:xfrm flipH="false" flipV="false" rot="0">
              <a:off x="0" y="0"/>
              <a:ext cx="3525957" cy="4614767"/>
            </a:xfrm>
            <a:custGeom>
              <a:avLst/>
              <a:gdLst/>
              <a:ahLst/>
              <a:cxnLst/>
              <a:rect r="r" b="b" t="t" l="l"/>
              <a:pathLst>
                <a:path h="4614767" w="3525957">
                  <a:moveTo>
                    <a:pt x="3401497" y="4614767"/>
                  </a:moveTo>
                  <a:lnTo>
                    <a:pt x="124460" y="4614767"/>
                  </a:lnTo>
                  <a:cubicBezTo>
                    <a:pt x="55880" y="4614767"/>
                    <a:pt x="0" y="4558887"/>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90CA26"/>
            </a:solidFill>
          </p:spPr>
        </p:sp>
      </p:grpSp>
      <p:sp>
        <p:nvSpPr>
          <p:cNvPr name="TextBox 16" id="16"/>
          <p:cNvSpPr txBox="true"/>
          <p:nvPr/>
        </p:nvSpPr>
        <p:spPr>
          <a:xfrm rot="0">
            <a:off x="12205498" y="5210970"/>
            <a:ext cx="3879192" cy="2198370"/>
          </a:xfrm>
          <a:prstGeom prst="rect">
            <a:avLst/>
          </a:prstGeom>
        </p:spPr>
        <p:txBody>
          <a:bodyPr anchor="t" rtlCol="false" tIns="0" lIns="0" bIns="0" rIns="0">
            <a:spAutoFit/>
          </a:bodyPr>
          <a:lstStyle/>
          <a:p>
            <a:pPr algn="ctr" marL="0" indent="0" lvl="0">
              <a:lnSpc>
                <a:spcPts val="5880"/>
              </a:lnSpc>
              <a:spcBef>
                <a:spcPct val="0"/>
              </a:spcBef>
            </a:pPr>
            <a:r>
              <a:rPr lang="en-US" b="true" sz="4200">
                <a:solidFill>
                  <a:srgbClr val="000000"/>
                </a:solidFill>
                <a:latin typeface="Open Sans Bold"/>
                <a:ea typeface="Open Sans Bold"/>
                <a:cs typeface="Open Sans Bold"/>
                <a:sym typeface="Open Sans Bold"/>
              </a:rPr>
              <a:t>Build a strong customer relationship</a:t>
            </a:r>
          </a:p>
        </p:txBody>
      </p:sp>
      <p:grpSp>
        <p:nvGrpSpPr>
          <p:cNvPr name="Group 17" id="17"/>
          <p:cNvGrpSpPr/>
          <p:nvPr/>
        </p:nvGrpSpPr>
        <p:grpSpPr>
          <a:xfrm rot="0">
            <a:off x="13614408" y="3221000"/>
            <a:ext cx="1061372" cy="1061372"/>
            <a:chOff x="0" y="0"/>
            <a:chExt cx="6350000" cy="6350000"/>
          </a:xfrm>
        </p:grpSpPr>
        <p:sp>
          <p:nvSpPr>
            <p:cNvPr name="Freeform 18" id="1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6EA"/>
            </a:solidFill>
          </p:spPr>
        </p:sp>
      </p:grpSp>
      <p:sp>
        <p:nvSpPr>
          <p:cNvPr name="TextBox 19" id="19"/>
          <p:cNvSpPr txBox="true"/>
          <p:nvPr/>
        </p:nvSpPr>
        <p:spPr>
          <a:xfrm rot="0">
            <a:off x="13614408" y="3307150"/>
            <a:ext cx="1061372" cy="664383"/>
          </a:xfrm>
          <a:prstGeom prst="rect">
            <a:avLst/>
          </a:prstGeom>
        </p:spPr>
        <p:txBody>
          <a:bodyPr anchor="t" rtlCol="false" tIns="0" lIns="0" bIns="0" rIns="0">
            <a:spAutoFit/>
          </a:bodyPr>
          <a:lstStyle/>
          <a:p>
            <a:pPr algn="ctr" marL="0" indent="0" lvl="1">
              <a:lnSpc>
                <a:spcPts val="5651"/>
              </a:lnSpc>
              <a:spcBef>
                <a:spcPct val="0"/>
              </a:spcBef>
            </a:pPr>
            <a:r>
              <a:rPr lang="en-US" b="true" sz="3599" spc="-89" u="none">
                <a:solidFill>
                  <a:srgbClr val="000000"/>
                </a:solidFill>
                <a:latin typeface="Open Sans Bold"/>
                <a:ea typeface="Open Sans Bold"/>
                <a:cs typeface="Open Sans Bold"/>
                <a:sym typeface="Open Sans Bold"/>
              </a:rPr>
              <a:t>3</a:t>
            </a:r>
          </a:p>
        </p:txBody>
      </p:sp>
      <p:grpSp>
        <p:nvGrpSpPr>
          <p:cNvPr name="Group 20" id="20"/>
          <p:cNvGrpSpPr/>
          <p:nvPr/>
        </p:nvGrpSpPr>
        <p:grpSpPr>
          <a:xfrm rot="0">
            <a:off x="1028700" y="9239250"/>
            <a:ext cx="16230600" cy="697812"/>
            <a:chOff x="0" y="0"/>
            <a:chExt cx="21640800" cy="930416"/>
          </a:xfrm>
        </p:grpSpPr>
        <p:sp>
          <p:nvSpPr>
            <p:cNvPr name="AutoShape 21" id="21"/>
            <p:cNvSpPr/>
            <p:nvPr/>
          </p:nvSpPr>
          <p:spPr>
            <a:xfrm>
              <a:off x="0" y="12700"/>
              <a:ext cx="21640800" cy="0"/>
            </a:xfrm>
            <a:prstGeom prst="line">
              <a:avLst/>
            </a:prstGeom>
            <a:ln cap="flat" w="25400">
              <a:solidFill>
                <a:srgbClr val="90CA26"/>
              </a:solidFill>
              <a:prstDash val="solid"/>
              <a:headEnd type="none" len="sm" w="sm"/>
              <a:tailEnd type="none" len="sm" w="sm"/>
            </a:ln>
          </p:spPr>
        </p:sp>
        <p:sp>
          <p:nvSpPr>
            <p:cNvPr name="Freeform 22" id="22"/>
            <p:cNvSpPr/>
            <p:nvPr/>
          </p:nvSpPr>
          <p:spPr>
            <a:xfrm flipH="false" flipV="false" rot="0">
              <a:off x="20292307" y="12700"/>
              <a:ext cx="1343408" cy="917716"/>
            </a:xfrm>
            <a:custGeom>
              <a:avLst/>
              <a:gdLst/>
              <a:ahLst/>
              <a:cxnLst/>
              <a:rect r="r" b="b" t="t" l="l"/>
              <a:pathLst>
                <a:path h="917716" w="1343408">
                  <a:moveTo>
                    <a:pt x="0" y="0"/>
                  </a:moveTo>
                  <a:lnTo>
                    <a:pt x="1343408" y="0"/>
                  </a:lnTo>
                  <a:lnTo>
                    <a:pt x="1343408" y="917716"/>
                  </a:lnTo>
                  <a:lnTo>
                    <a:pt x="0" y="917716"/>
                  </a:lnTo>
                  <a:lnTo>
                    <a:pt x="0" y="0"/>
                  </a:lnTo>
                  <a:close/>
                </a:path>
              </a:pathLst>
            </a:custGeom>
            <a:blipFill>
              <a:blip r:embed="rId3"/>
              <a:stretch>
                <a:fillRect l="0" t="0" r="0" b="0"/>
              </a:stretch>
            </a:blipFill>
          </p:spPr>
        </p:sp>
      </p:grpSp>
      <p:sp>
        <p:nvSpPr>
          <p:cNvPr name="TextBox 23" id="23"/>
          <p:cNvSpPr txBox="true"/>
          <p:nvPr/>
        </p:nvSpPr>
        <p:spPr>
          <a:xfrm rot="0">
            <a:off x="1865888" y="419100"/>
            <a:ext cx="14442513" cy="1219200"/>
          </a:xfrm>
          <a:prstGeom prst="rect">
            <a:avLst/>
          </a:prstGeom>
        </p:spPr>
        <p:txBody>
          <a:bodyPr anchor="t" rtlCol="false" tIns="0" lIns="0" bIns="0" rIns="0">
            <a:spAutoFit/>
          </a:bodyPr>
          <a:lstStyle/>
          <a:p>
            <a:pPr algn="ctr" marL="0" indent="0" lvl="0">
              <a:lnSpc>
                <a:spcPts val="9600"/>
              </a:lnSpc>
              <a:spcBef>
                <a:spcPct val="0"/>
              </a:spcBef>
            </a:pPr>
            <a:r>
              <a:rPr lang="en-US" b="true" sz="8000">
                <a:solidFill>
                  <a:srgbClr val="3C6E00"/>
                </a:solidFill>
                <a:latin typeface="Open Sans Bold"/>
                <a:ea typeface="Open Sans Bold"/>
                <a:cs typeface="Open Sans Bold"/>
                <a:sym typeface="Open Sans Bold"/>
              </a:rPr>
              <a:t>The Role of Marketing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6EA"/>
        </a:solidFill>
      </p:bgPr>
    </p:bg>
    <p:spTree>
      <p:nvGrpSpPr>
        <p:cNvPr id="1" name=""/>
        <p:cNvGrpSpPr/>
        <p:nvPr/>
      </p:nvGrpSpPr>
      <p:grpSpPr>
        <a:xfrm>
          <a:off x="0" y="0"/>
          <a:ext cx="0" cy="0"/>
          <a:chOff x="0" y="0"/>
          <a:chExt cx="0" cy="0"/>
        </a:xfrm>
      </p:grpSpPr>
      <p:sp>
        <p:nvSpPr>
          <p:cNvPr name="TextBox 2" id="2"/>
          <p:cNvSpPr txBox="true"/>
          <p:nvPr/>
        </p:nvSpPr>
        <p:spPr>
          <a:xfrm rot="0">
            <a:off x="1028700" y="904875"/>
            <a:ext cx="10717611" cy="1336675"/>
          </a:xfrm>
          <a:prstGeom prst="rect">
            <a:avLst/>
          </a:prstGeom>
        </p:spPr>
        <p:txBody>
          <a:bodyPr anchor="t" rtlCol="false" tIns="0" lIns="0" bIns="0" rIns="0">
            <a:spAutoFit/>
          </a:bodyPr>
          <a:lstStyle/>
          <a:p>
            <a:pPr algn="l" marL="0" indent="0" lvl="0">
              <a:lnSpc>
                <a:spcPts val="9200"/>
              </a:lnSpc>
              <a:spcBef>
                <a:spcPct val="0"/>
              </a:spcBef>
            </a:pPr>
            <a:r>
              <a:rPr lang="en-US" b="true" sz="8000" strike="noStrike" u="none">
                <a:solidFill>
                  <a:srgbClr val="3C6E00"/>
                </a:solidFill>
                <a:latin typeface="Tabarra Sans Heavy"/>
                <a:ea typeface="Tabarra Sans Heavy"/>
                <a:cs typeface="Tabarra Sans Heavy"/>
                <a:sym typeface="Tabarra Sans Heavy"/>
              </a:rPr>
              <a:t>Marketing Mix</a:t>
            </a:r>
          </a:p>
        </p:txBody>
      </p:sp>
      <p:sp>
        <p:nvSpPr>
          <p:cNvPr name="TextBox 3" id="3"/>
          <p:cNvSpPr txBox="true"/>
          <p:nvPr/>
        </p:nvSpPr>
        <p:spPr>
          <a:xfrm rot="0">
            <a:off x="13742038" y="952500"/>
            <a:ext cx="3520947" cy="973388"/>
          </a:xfrm>
          <a:prstGeom prst="rect">
            <a:avLst/>
          </a:prstGeom>
        </p:spPr>
        <p:txBody>
          <a:bodyPr anchor="t" rtlCol="false" tIns="0" lIns="0" bIns="0" rIns="0">
            <a:spAutoFit/>
          </a:bodyPr>
          <a:lstStyle/>
          <a:p>
            <a:pPr algn="l" marL="0" indent="0" lvl="0">
              <a:lnSpc>
                <a:spcPts val="2523"/>
              </a:lnSpc>
              <a:spcBef>
                <a:spcPct val="0"/>
              </a:spcBef>
            </a:pPr>
            <a:r>
              <a:rPr lang="en-US" sz="1802" i="true">
                <a:solidFill>
                  <a:srgbClr val="3C6E00"/>
                </a:solidFill>
                <a:latin typeface="Tabarra Sans Italics"/>
                <a:ea typeface="Tabarra Sans Italics"/>
                <a:cs typeface="Tabarra Sans Italics"/>
                <a:sym typeface="Tabarra Sans Italics"/>
              </a:rPr>
              <a:t>"Business has only two functions – marketing and innovation." – </a:t>
            </a:r>
            <a:r>
              <a:rPr lang="en-US" sz="1802">
                <a:solidFill>
                  <a:srgbClr val="3C6E00"/>
                </a:solidFill>
                <a:latin typeface="Tabarra Sans"/>
                <a:ea typeface="Tabarra Sans"/>
                <a:cs typeface="Tabarra Sans"/>
                <a:sym typeface="Tabarra Sans"/>
              </a:rPr>
              <a:t>Milan Kundera</a:t>
            </a:r>
          </a:p>
        </p:txBody>
      </p:sp>
      <p:graphicFrame>
        <p:nvGraphicFramePr>
          <p:cNvPr name="Table 4" id="4"/>
          <p:cNvGraphicFramePr>
            <a:graphicFrameLocks noGrp="true"/>
          </p:cNvGraphicFramePr>
          <p:nvPr/>
        </p:nvGraphicFramePr>
        <p:xfrm>
          <a:off x="1028700" y="3287532"/>
          <a:ext cx="16230600" cy="4905737"/>
        </p:xfrm>
        <a:graphic>
          <a:graphicData uri="http://schemas.openxmlformats.org/drawingml/2006/table">
            <a:tbl>
              <a:tblPr/>
              <a:tblGrid>
                <a:gridCol w="5210377"/>
                <a:gridCol w="3673408"/>
                <a:gridCol w="3673408"/>
                <a:gridCol w="3673408"/>
              </a:tblGrid>
              <a:tr h="1423652">
                <a:tc>
                  <a:txBody>
                    <a:bodyPr anchor="t" rtlCol="false"/>
                    <a:lstStyle/>
                    <a:p>
                      <a:pPr algn="ctr">
                        <a:lnSpc>
                          <a:spcPts val="2879"/>
                        </a:lnSpc>
                        <a:defRPr/>
                      </a:pPr>
                      <a:r>
                        <a:rPr lang="en-US" b="true" sz="2400" spc="-72">
                          <a:solidFill>
                            <a:srgbClr val="3C6E00"/>
                          </a:solidFill>
                          <a:latin typeface="Tabarra Sans Bold"/>
                          <a:ea typeface="Tabarra Sans Bold"/>
                          <a:cs typeface="Tabarra Sans Bold"/>
                          <a:sym typeface="Tabarra Sans Bold"/>
                        </a:rPr>
                        <a:t>PRODUCT</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solidFill>
                      <a:srgbClr val="90CA26"/>
                    </a:solidFill>
                  </a:tcPr>
                </a:tc>
                <a:tc>
                  <a:txBody>
                    <a:bodyPr anchor="t" rtlCol="false"/>
                    <a:lstStyle/>
                    <a:p>
                      <a:pPr algn="ctr">
                        <a:lnSpc>
                          <a:spcPts val="2879"/>
                        </a:lnSpc>
                        <a:defRPr/>
                      </a:pPr>
                      <a:r>
                        <a:rPr lang="en-US" b="true" sz="2400" spc="-72">
                          <a:solidFill>
                            <a:srgbClr val="3C6E00"/>
                          </a:solidFill>
                          <a:latin typeface="Tabarra Sans Bold"/>
                          <a:ea typeface="Tabarra Sans Bold"/>
                          <a:cs typeface="Tabarra Sans Bold"/>
                          <a:sym typeface="Tabarra Sans Bold"/>
                        </a:rPr>
                        <a:t>PRICE</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solidFill>
                      <a:srgbClr val="90CA26"/>
                    </a:solidFill>
                  </a:tcPr>
                </a:tc>
                <a:tc>
                  <a:txBody>
                    <a:bodyPr anchor="t" rtlCol="false"/>
                    <a:lstStyle/>
                    <a:p>
                      <a:pPr algn="ctr">
                        <a:lnSpc>
                          <a:spcPts val="2879"/>
                        </a:lnSpc>
                        <a:defRPr/>
                      </a:pPr>
                      <a:r>
                        <a:rPr lang="en-US" b="true" sz="2400" spc="-72">
                          <a:solidFill>
                            <a:srgbClr val="3C6E00"/>
                          </a:solidFill>
                          <a:latin typeface="Tabarra Sans Bold"/>
                          <a:ea typeface="Tabarra Sans Bold"/>
                          <a:cs typeface="Tabarra Sans Bold"/>
                          <a:sym typeface="Tabarra Sans Bold"/>
                        </a:rPr>
                        <a:t>PLACE</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solidFill>
                      <a:srgbClr val="90CA26"/>
                    </a:solidFill>
                  </a:tcPr>
                </a:tc>
                <a:tc>
                  <a:txBody>
                    <a:bodyPr anchor="t" rtlCol="false"/>
                    <a:lstStyle/>
                    <a:p>
                      <a:pPr algn="ctr">
                        <a:lnSpc>
                          <a:spcPts val="2879"/>
                        </a:lnSpc>
                        <a:defRPr/>
                      </a:pPr>
                      <a:r>
                        <a:rPr lang="en-US" b="true" sz="2400" spc="-72">
                          <a:solidFill>
                            <a:srgbClr val="3C6E00"/>
                          </a:solidFill>
                          <a:latin typeface="Tabarra Sans Bold"/>
                          <a:ea typeface="Tabarra Sans Bold"/>
                          <a:cs typeface="Tabarra Sans Bold"/>
                          <a:sym typeface="Tabarra Sans Bold"/>
                        </a:rPr>
                        <a:t>PROMOTION</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solidFill>
                      <a:srgbClr val="90CA26"/>
                    </a:solidFill>
                  </a:tcPr>
                </a:tc>
              </a:tr>
              <a:tr h="1029216">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Product 01</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£5</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Stall</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Point of Sale</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r>
              <a:tr h="1292174">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Product 02</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£10</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Online</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Social Media </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r>
              <a:tr h="1160695">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Product 03</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£7</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Stall</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c>
                  <a:txBody>
                    <a:bodyPr anchor="t" rtlCol="false"/>
                    <a:lstStyle/>
                    <a:p>
                      <a:pPr algn="ctr">
                        <a:lnSpc>
                          <a:spcPts val="2520"/>
                        </a:lnSpc>
                        <a:defRPr/>
                      </a:pPr>
                      <a:r>
                        <a:rPr lang="en-US" sz="2100">
                          <a:solidFill>
                            <a:srgbClr val="3C6E00"/>
                          </a:solidFill>
                          <a:latin typeface="Tabarra Sans"/>
                          <a:ea typeface="Tabarra Sans"/>
                          <a:cs typeface="Tabarra Sans"/>
                          <a:sym typeface="Tabarra Sans"/>
                        </a:rPr>
                        <a:t>Social Media</a:t>
                      </a:r>
                      <a:endParaRPr lang="en-US" sz="1100"/>
                    </a:p>
                  </a:txBody>
                  <a:tcPr marL="190500" marR="190500" marT="190500" marB="190500" anchor="ctr">
                    <a:lnL cmpd="sng" algn="ctr" cap="flat" w="19050">
                      <a:solidFill>
                        <a:srgbClr val="3C6E00"/>
                      </a:solidFill>
                      <a:prstDash val="solid"/>
                      <a:round/>
                      <a:headEnd type="none" w="med" len="med"/>
                      <a:tailEnd type="none" w="med" len="med"/>
                    </a:lnL>
                    <a:lnR cmpd="sng" algn="ctr" cap="flat" w="19050">
                      <a:solidFill>
                        <a:srgbClr val="3C6E00"/>
                      </a:solidFill>
                      <a:prstDash val="solid"/>
                      <a:round/>
                      <a:headEnd type="none" w="med" len="med"/>
                      <a:tailEnd type="none" w="med" len="med"/>
                    </a:lnR>
                    <a:lnT cmpd="sng" algn="ctr" cap="flat" w="19050">
                      <a:solidFill>
                        <a:srgbClr val="3C6E00"/>
                      </a:solidFill>
                      <a:prstDash val="solid"/>
                      <a:round/>
                      <a:headEnd type="none" w="med" len="med"/>
                      <a:tailEnd type="none" w="med" len="med"/>
                    </a:lnT>
                    <a:lnB cmpd="sng" algn="ctr" cap="flat" w="19050">
                      <a:solidFill>
                        <a:srgbClr val="3C6E00"/>
                      </a:solidFill>
                      <a:prstDash val="solid"/>
                      <a:round/>
                      <a:headEnd type="none" w="med" len="med"/>
                      <a:tailEnd type="none" w="med" len="med"/>
                    </a:lnB>
                  </a:tcPr>
                </a:tc>
              </a:tr>
            </a:tbl>
          </a:graphicData>
        </a:graphic>
      </p:graphicFrame>
      <p:grpSp>
        <p:nvGrpSpPr>
          <p:cNvPr name="Group 5" id="5"/>
          <p:cNvGrpSpPr/>
          <p:nvPr/>
        </p:nvGrpSpPr>
        <p:grpSpPr>
          <a:xfrm rot="0">
            <a:off x="1028700" y="9239250"/>
            <a:ext cx="16230600" cy="697812"/>
            <a:chOff x="0" y="0"/>
            <a:chExt cx="21640800" cy="930416"/>
          </a:xfrm>
        </p:grpSpPr>
        <p:sp>
          <p:nvSpPr>
            <p:cNvPr name="AutoShape 6" id="6"/>
            <p:cNvSpPr/>
            <p:nvPr/>
          </p:nvSpPr>
          <p:spPr>
            <a:xfrm>
              <a:off x="0" y="12700"/>
              <a:ext cx="21640800" cy="0"/>
            </a:xfrm>
            <a:prstGeom prst="line">
              <a:avLst/>
            </a:prstGeom>
            <a:ln cap="flat" w="25400">
              <a:solidFill>
                <a:srgbClr val="90CA26"/>
              </a:solidFill>
              <a:prstDash val="solid"/>
              <a:headEnd type="none" len="sm" w="sm"/>
              <a:tailEnd type="none" len="sm" w="sm"/>
            </a:ln>
          </p:spPr>
        </p:sp>
        <p:sp>
          <p:nvSpPr>
            <p:cNvPr name="Freeform 7" id="7"/>
            <p:cNvSpPr/>
            <p:nvPr/>
          </p:nvSpPr>
          <p:spPr>
            <a:xfrm flipH="false" flipV="false" rot="0">
              <a:off x="20292307" y="12700"/>
              <a:ext cx="1343408" cy="917716"/>
            </a:xfrm>
            <a:custGeom>
              <a:avLst/>
              <a:gdLst/>
              <a:ahLst/>
              <a:cxnLst/>
              <a:rect r="r" b="b" t="t" l="l"/>
              <a:pathLst>
                <a:path h="917716" w="1343408">
                  <a:moveTo>
                    <a:pt x="0" y="0"/>
                  </a:moveTo>
                  <a:lnTo>
                    <a:pt x="1343408" y="0"/>
                  </a:lnTo>
                  <a:lnTo>
                    <a:pt x="1343408" y="917716"/>
                  </a:lnTo>
                  <a:lnTo>
                    <a:pt x="0" y="917716"/>
                  </a:lnTo>
                  <a:lnTo>
                    <a:pt x="0" y="0"/>
                  </a:lnTo>
                  <a:close/>
                </a:path>
              </a:pathLst>
            </a:custGeom>
            <a:blipFill>
              <a:blip r:embed="rId3"/>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3C6E00"/>
        </a:solidFill>
      </p:bgPr>
    </p:bg>
    <p:spTree>
      <p:nvGrpSpPr>
        <p:cNvPr id="1" name=""/>
        <p:cNvGrpSpPr/>
        <p:nvPr/>
      </p:nvGrpSpPr>
      <p:grpSpPr>
        <a:xfrm>
          <a:off x="0" y="0"/>
          <a:ext cx="0" cy="0"/>
          <a:chOff x="0" y="0"/>
          <a:chExt cx="0" cy="0"/>
        </a:xfrm>
      </p:grpSpPr>
      <p:grpSp>
        <p:nvGrpSpPr>
          <p:cNvPr name="Group 2" id="2"/>
          <p:cNvGrpSpPr/>
          <p:nvPr/>
        </p:nvGrpSpPr>
        <p:grpSpPr>
          <a:xfrm rot="0">
            <a:off x="1028700" y="9239250"/>
            <a:ext cx="16230600" cy="697812"/>
            <a:chOff x="0" y="0"/>
            <a:chExt cx="21640800" cy="930416"/>
          </a:xfrm>
        </p:grpSpPr>
        <p:sp>
          <p:nvSpPr>
            <p:cNvPr name="AutoShape 3" id="3"/>
            <p:cNvSpPr/>
            <p:nvPr/>
          </p:nvSpPr>
          <p:spPr>
            <a:xfrm>
              <a:off x="0" y="12700"/>
              <a:ext cx="21640800" cy="0"/>
            </a:xfrm>
            <a:prstGeom prst="line">
              <a:avLst/>
            </a:prstGeom>
            <a:ln cap="flat" w="25400">
              <a:solidFill>
                <a:srgbClr val="90CA26"/>
              </a:solidFill>
              <a:prstDash val="solid"/>
              <a:headEnd type="none" len="sm" w="sm"/>
              <a:tailEnd type="none" len="sm" w="sm"/>
            </a:ln>
          </p:spPr>
        </p:sp>
        <p:sp>
          <p:nvSpPr>
            <p:cNvPr name="Freeform 4" id="4"/>
            <p:cNvSpPr/>
            <p:nvPr/>
          </p:nvSpPr>
          <p:spPr>
            <a:xfrm flipH="false" flipV="false" rot="0">
              <a:off x="20292307" y="12700"/>
              <a:ext cx="1343408" cy="917716"/>
            </a:xfrm>
            <a:custGeom>
              <a:avLst/>
              <a:gdLst/>
              <a:ahLst/>
              <a:cxnLst/>
              <a:rect r="r" b="b" t="t" l="l"/>
              <a:pathLst>
                <a:path h="917716" w="1343408">
                  <a:moveTo>
                    <a:pt x="0" y="0"/>
                  </a:moveTo>
                  <a:lnTo>
                    <a:pt x="1343408" y="0"/>
                  </a:lnTo>
                  <a:lnTo>
                    <a:pt x="1343408" y="917716"/>
                  </a:lnTo>
                  <a:lnTo>
                    <a:pt x="0" y="917716"/>
                  </a:lnTo>
                  <a:lnTo>
                    <a:pt x="0" y="0"/>
                  </a:lnTo>
                  <a:close/>
                </a:path>
              </a:pathLst>
            </a:custGeom>
            <a:blipFill>
              <a:blip r:embed="rId3"/>
              <a:stretch>
                <a:fillRect l="0" t="0" r="0" b="0"/>
              </a:stretch>
            </a:blipFill>
          </p:spPr>
        </p:sp>
      </p:grpSp>
      <p:grpSp>
        <p:nvGrpSpPr>
          <p:cNvPr name="Group 5" id="5"/>
          <p:cNvGrpSpPr/>
          <p:nvPr/>
        </p:nvGrpSpPr>
        <p:grpSpPr>
          <a:xfrm rot="0">
            <a:off x="1785296" y="3641823"/>
            <a:ext cx="3321147" cy="4114800"/>
            <a:chOff x="0" y="0"/>
            <a:chExt cx="4428195" cy="5486400"/>
          </a:xfrm>
        </p:grpSpPr>
        <p:sp>
          <p:nvSpPr>
            <p:cNvPr name="Freeform 6" id="6"/>
            <p:cNvSpPr/>
            <p:nvPr/>
          </p:nvSpPr>
          <p:spPr>
            <a:xfrm flipH="false" flipV="false" rot="0">
              <a:off x="0" y="0"/>
              <a:ext cx="4428195" cy="5486400"/>
            </a:xfrm>
            <a:custGeom>
              <a:avLst/>
              <a:gdLst/>
              <a:ahLst/>
              <a:cxnLst/>
              <a:rect r="r" b="b" t="t" l="l"/>
              <a:pathLst>
                <a:path h="5486400" w="4428195">
                  <a:moveTo>
                    <a:pt x="0" y="0"/>
                  </a:moveTo>
                  <a:lnTo>
                    <a:pt x="4428195" y="0"/>
                  </a:lnTo>
                  <a:lnTo>
                    <a:pt x="4428195" y="5486400"/>
                  </a:lnTo>
                  <a:lnTo>
                    <a:pt x="0" y="5486400"/>
                  </a:lnTo>
                  <a:lnTo>
                    <a:pt x="0" y="0"/>
                  </a:lnTo>
                  <a:close/>
                </a:path>
              </a:pathLst>
            </a:custGeom>
            <a:blipFill>
              <a:blip r:embed="rId4"/>
              <a:stretch>
                <a:fillRect l="0" t="0" r="0" b="0"/>
              </a:stretch>
            </a:blipFill>
          </p:spPr>
        </p:sp>
      </p:grpSp>
      <p:grpSp>
        <p:nvGrpSpPr>
          <p:cNvPr name="Group 7" id="7"/>
          <p:cNvGrpSpPr/>
          <p:nvPr/>
        </p:nvGrpSpPr>
        <p:grpSpPr>
          <a:xfrm rot="0">
            <a:off x="8127362" y="3641823"/>
            <a:ext cx="2033276" cy="4114800"/>
            <a:chOff x="0" y="0"/>
            <a:chExt cx="2711034" cy="5486400"/>
          </a:xfrm>
        </p:grpSpPr>
        <p:sp>
          <p:nvSpPr>
            <p:cNvPr name="Freeform 8" id="8"/>
            <p:cNvSpPr/>
            <p:nvPr/>
          </p:nvSpPr>
          <p:spPr>
            <a:xfrm flipH="false" flipV="false" rot="0">
              <a:off x="0" y="0"/>
              <a:ext cx="2711034" cy="5486400"/>
            </a:xfrm>
            <a:custGeom>
              <a:avLst/>
              <a:gdLst/>
              <a:ahLst/>
              <a:cxnLst/>
              <a:rect r="r" b="b" t="t" l="l"/>
              <a:pathLst>
                <a:path h="5486400" w="2711034">
                  <a:moveTo>
                    <a:pt x="0" y="0"/>
                  </a:moveTo>
                  <a:lnTo>
                    <a:pt x="2711034" y="0"/>
                  </a:lnTo>
                  <a:lnTo>
                    <a:pt x="2711034" y="5486400"/>
                  </a:lnTo>
                  <a:lnTo>
                    <a:pt x="0" y="5486400"/>
                  </a:lnTo>
                  <a:lnTo>
                    <a:pt x="0" y="0"/>
                  </a:lnTo>
                  <a:close/>
                </a:path>
              </a:pathLst>
            </a:custGeom>
            <a:blipFill>
              <a:blip r:embed="rId5"/>
              <a:stretch>
                <a:fillRect l="0" t="0" r="0" b="0"/>
              </a:stretch>
            </a:blipFill>
          </p:spPr>
        </p:sp>
      </p:grpSp>
      <p:sp>
        <p:nvSpPr>
          <p:cNvPr name="TextBox 9" id="9"/>
          <p:cNvSpPr txBox="true"/>
          <p:nvPr/>
        </p:nvSpPr>
        <p:spPr>
          <a:xfrm rot="0">
            <a:off x="3645897" y="1028700"/>
            <a:ext cx="10996207" cy="1924050"/>
          </a:xfrm>
          <a:prstGeom prst="rect">
            <a:avLst/>
          </a:prstGeom>
        </p:spPr>
        <p:txBody>
          <a:bodyPr anchor="t" rtlCol="false" tIns="0" lIns="0" bIns="0" rIns="0">
            <a:spAutoFit/>
          </a:bodyPr>
          <a:lstStyle/>
          <a:p>
            <a:pPr algn="ctr" marL="0" indent="0" lvl="0">
              <a:lnSpc>
                <a:spcPts val="7599"/>
              </a:lnSpc>
              <a:spcBef>
                <a:spcPct val="0"/>
              </a:spcBef>
            </a:pPr>
            <a:r>
              <a:rPr lang="en-US" b="true" sz="6332">
                <a:solidFill>
                  <a:srgbClr val="FFFFFF"/>
                </a:solidFill>
                <a:latin typeface="Open Sans Bold"/>
                <a:ea typeface="Open Sans Bold"/>
                <a:cs typeface="Open Sans Bold"/>
                <a:sym typeface="Open Sans Bold"/>
              </a:rPr>
              <a:t>Using Social Media and Digital Channels</a:t>
            </a:r>
          </a:p>
        </p:txBody>
      </p:sp>
      <p:sp>
        <p:nvSpPr>
          <p:cNvPr name="TextBox 10" id="10"/>
          <p:cNvSpPr txBox="true"/>
          <p:nvPr/>
        </p:nvSpPr>
        <p:spPr>
          <a:xfrm rot="0">
            <a:off x="1028700" y="7994748"/>
            <a:ext cx="4834338" cy="981075"/>
          </a:xfrm>
          <a:prstGeom prst="rect">
            <a:avLst/>
          </a:prstGeom>
        </p:spPr>
        <p:txBody>
          <a:bodyPr anchor="t" rtlCol="false" tIns="0" lIns="0" bIns="0" rIns="0">
            <a:spAutoFit/>
          </a:bodyPr>
          <a:lstStyle/>
          <a:p>
            <a:pPr algn="ctr" marL="0" indent="0" lvl="0">
              <a:lnSpc>
                <a:spcPts val="3900"/>
              </a:lnSpc>
              <a:spcBef>
                <a:spcPct val="0"/>
              </a:spcBef>
            </a:pPr>
            <a:r>
              <a:rPr lang="en-US" sz="3000" u="none">
                <a:solidFill>
                  <a:srgbClr val="FFFFFF"/>
                </a:solidFill>
                <a:latin typeface="Open Sans"/>
                <a:ea typeface="Open Sans"/>
                <a:cs typeface="Open Sans"/>
                <a:sym typeface="Open Sans"/>
              </a:rPr>
              <a:t>Social media: Engage, inform, and convert</a:t>
            </a:r>
          </a:p>
        </p:txBody>
      </p:sp>
      <p:sp>
        <p:nvSpPr>
          <p:cNvPr name="TextBox 11" id="11"/>
          <p:cNvSpPr txBox="true"/>
          <p:nvPr/>
        </p:nvSpPr>
        <p:spPr>
          <a:xfrm rot="0">
            <a:off x="6726831" y="7994748"/>
            <a:ext cx="4834338" cy="981075"/>
          </a:xfrm>
          <a:prstGeom prst="rect">
            <a:avLst/>
          </a:prstGeom>
        </p:spPr>
        <p:txBody>
          <a:bodyPr anchor="t" rtlCol="false" tIns="0" lIns="0" bIns="0" rIns="0">
            <a:spAutoFit/>
          </a:bodyPr>
          <a:lstStyle/>
          <a:p>
            <a:pPr algn="ctr" marL="0" indent="0" lvl="0">
              <a:lnSpc>
                <a:spcPts val="3900"/>
              </a:lnSpc>
              <a:spcBef>
                <a:spcPct val="0"/>
              </a:spcBef>
            </a:pPr>
            <a:r>
              <a:rPr lang="en-US" sz="3000">
                <a:solidFill>
                  <a:srgbClr val="FFFFFF"/>
                </a:solidFill>
                <a:latin typeface="Open Sans"/>
                <a:ea typeface="Open Sans"/>
                <a:cs typeface="Open Sans"/>
                <a:sym typeface="Open Sans"/>
              </a:rPr>
              <a:t>Email marketing &amp; PPC (Pay-Per-Click)</a:t>
            </a:r>
          </a:p>
        </p:txBody>
      </p:sp>
      <p:sp>
        <p:nvSpPr>
          <p:cNvPr name="TextBox 12" id="12"/>
          <p:cNvSpPr txBox="true"/>
          <p:nvPr/>
        </p:nvSpPr>
        <p:spPr>
          <a:xfrm rot="0">
            <a:off x="12424962" y="7994748"/>
            <a:ext cx="4834338" cy="981075"/>
          </a:xfrm>
          <a:prstGeom prst="rect">
            <a:avLst/>
          </a:prstGeom>
        </p:spPr>
        <p:txBody>
          <a:bodyPr anchor="t" rtlCol="false" tIns="0" lIns="0" bIns="0" rIns="0">
            <a:spAutoFit/>
          </a:bodyPr>
          <a:lstStyle/>
          <a:p>
            <a:pPr algn="ctr" marL="0" indent="0" lvl="0">
              <a:lnSpc>
                <a:spcPts val="3900"/>
              </a:lnSpc>
              <a:spcBef>
                <a:spcPct val="0"/>
              </a:spcBef>
            </a:pPr>
            <a:r>
              <a:rPr lang="en-US" sz="3000">
                <a:solidFill>
                  <a:srgbClr val="FFFFFF"/>
                </a:solidFill>
                <a:latin typeface="Open Sans"/>
                <a:ea typeface="Open Sans"/>
                <a:cs typeface="Open Sans"/>
                <a:sym typeface="Open Sans"/>
              </a:rPr>
              <a:t>SEO</a:t>
            </a:r>
            <a:r>
              <a:rPr lang="en-US" sz="3000" u="none">
                <a:solidFill>
                  <a:srgbClr val="FFFFFF"/>
                </a:solidFill>
                <a:latin typeface="Open Sans"/>
                <a:ea typeface="Open Sans"/>
                <a:cs typeface="Open Sans"/>
                <a:sym typeface="Open Sans"/>
              </a:rPr>
              <a:t>, blogs and </a:t>
            </a:r>
          </a:p>
          <a:p>
            <a:pPr algn="ctr" marL="0" indent="0" lvl="0">
              <a:lnSpc>
                <a:spcPts val="3900"/>
              </a:lnSpc>
              <a:spcBef>
                <a:spcPct val="0"/>
              </a:spcBef>
            </a:pPr>
            <a:r>
              <a:rPr lang="en-US" sz="3000" u="none">
                <a:solidFill>
                  <a:srgbClr val="FFFFFF"/>
                </a:solidFill>
                <a:latin typeface="Open Sans"/>
                <a:ea typeface="Open Sans"/>
                <a:cs typeface="Open Sans"/>
                <a:sym typeface="Open Sans"/>
              </a:rPr>
              <a:t>external PR</a:t>
            </a:r>
          </a:p>
        </p:txBody>
      </p:sp>
      <p:grpSp>
        <p:nvGrpSpPr>
          <p:cNvPr name="Group 13" id="13"/>
          <p:cNvGrpSpPr/>
          <p:nvPr/>
        </p:nvGrpSpPr>
        <p:grpSpPr>
          <a:xfrm rot="0">
            <a:off x="11212979" y="3641823"/>
            <a:ext cx="6910210" cy="4114800"/>
            <a:chOff x="0" y="0"/>
            <a:chExt cx="9213614" cy="5486400"/>
          </a:xfrm>
        </p:grpSpPr>
        <p:sp>
          <p:nvSpPr>
            <p:cNvPr name="Freeform 14" id="14"/>
            <p:cNvSpPr/>
            <p:nvPr/>
          </p:nvSpPr>
          <p:spPr>
            <a:xfrm flipH="false" flipV="false" rot="0">
              <a:off x="0" y="0"/>
              <a:ext cx="9213614" cy="5486400"/>
            </a:xfrm>
            <a:custGeom>
              <a:avLst/>
              <a:gdLst/>
              <a:ahLst/>
              <a:cxnLst/>
              <a:rect r="r" b="b" t="t" l="l"/>
              <a:pathLst>
                <a:path h="5486400" w="9213614">
                  <a:moveTo>
                    <a:pt x="0" y="0"/>
                  </a:moveTo>
                  <a:lnTo>
                    <a:pt x="9213614" y="0"/>
                  </a:lnTo>
                  <a:lnTo>
                    <a:pt x="9213614" y="5486400"/>
                  </a:lnTo>
                  <a:lnTo>
                    <a:pt x="0" y="5486400"/>
                  </a:lnTo>
                  <a:lnTo>
                    <a:pt x="0" y="0"/>
                  </a:lnTo>
                  <a:close/>
                </a:path>
              </a:pathLst>
            </a:custGeom>
            <a:blipFill>
              <a:blip r:embed="rId6"/>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3C6E00"/>
        </a:solidFill>
      </p:bgPr>
    </p:bg>
    <p:spTree>
      <p:nvGrpSpPr>
        <p:cNvPr id="1" name=""/>
        <p:cNvGrpSpPr/>
        <p:nvPr/>
      </p:nvGrpSpPr>
      <p:grpSpPr>
        <a:xfrm>
          <a:off x="0" y="0"/>
          <a:ext cx="0" cy="0"/>
          <a:chOff x="0" y="0"/>
          <a:chExt cx="0" cy="0"/>
        </a:xfrm>
      </p:grpSpPr>
      <p:grpSp>
        <p:nvGrpSpPr>
          <p:cNvPr name="Group 2" id="2"/>
          <p:cNvGrpSpPr/>
          <p:nvPr/>
        </p:nvGrpSpPr>
        <p:grpSpPr>
          <a:xfrm rot="0">
            <a:off x="1427502" y="3968026"/>
            <a:ext cx="3990482" cy="1246904"/>
            <a:chOff x="0" y="0"/>
            <a:chExt cx="5320643" cy="1662539"/>
          </a:xfrm>
        </p:grpSpPr>
        <p:sp>
          <p:nvSpPr>
            <p:cNvPr name="TextBox 3" id="3"/>
            <p:cNvSpPr txBox="true"/>
            <p:nvPr/>
          </p:nvSpPr>
          <p:spPr>
            <a:xfrm rot="0">
              <a:off x="0" y="85725"/>
              <a:ext cx="5320643" cy="523875"/>
            </a:xfrm>
            <a:prstGeom prst="rect">
              <a:avLst/>
            </a:prstGeom>
          </p:spPr>
          <p:txBody>
            <a:bodyPr anchor="t" rtlCol="false" tIns="0" lIns="0" bIns="0" rIns="0">
              <a:spAutoFit/>
            </a:bodyPr>
            <a:lstStyle/>
            <a:p>
              <a:pPr algn="l" marL="0" indent="0" lvl="0">
                <a:lnSpc>
                  <a:spcPts val="2700"/>
                </a:lnSpc>
                <a:spcBef>
                  <a:spcPct val="0"/>
                </a:spcBef>
              </a:pPr>
              <a:r>
                <a:rPr lang="en-US" sz="3000" strike="noStrike" u="none">
                  <a:solidFill>
                    <a:srgbClr val="FFFFFF"/>
                  </a:solidFill>
                  <a:latin typeface="Open Sans"/>
                  <a:ea typeface="Open Sans"/>
                  <a:cs typeface="Open Sans"/>
                  <a:sym typeface="Open Sans"/>
                </a:rPr>
                <a:t>Define Objectives</a:t>
              </a:r>
            </a:p>
          </p:txBody>
        </p:sp>
        <p:sp>
          <p:nvSpPr>
            <p:cNvPr name="TextBox 4" id="4"/>
            <p:cNvSpPr txBox="true"/>
            <p:nvPr/>
          </p:nvSpPr>
          <p:spPr>
            <a:xfrm rot="0">
              <a:off x="0" y="963616"/>
              <a:ext cx="5320643" cy="698923"/>
            </a:xfrm>
            <a:prstGeom prst="rect">
              <a:avLst/>
            </a:prstGeom>
          </p:spPr>
          <p:txBody>
            <a:bodyPr anchor="t" rtlCol="false" tIns="0" lIns="0" bIns="0" rIns="0">
              <a:spAutoFit/>
            </a:bodyPr>
            <a:lstStyle/>
            <a:p>
              <a:pPr algn="l" marL="0" indent="0" lvl="0">
                <a:lnSpc>
                  <a:spcPts val="2089"/>
                </a:lnSpc>
                <a:spcBef>
                  <a:spcPct val="0"/>
                </a:spcBef>
              </a:pPr>
              <a:r>
                <a:rPr lang="en-US" sz="1899" strike="noStrike" u="none">
                  <a:solidFill>
                    <a:srgbClr val="FFFFFF"/>
                  </a:solidFill>
                  <a:latin typeface="Open Sans"/>
                  <a:ea typeface="Open Sans"/>
                  <a:cs typeface="Open Sans"/>
                  <a:sym typeface="Open Sans"/>
                </a:rPr>
                <a:t>What do you want to achieve? Is it awareness, sales, or engagement?</a:t>
              </a:r>
            </a:p>
          </p:txBody>
        </p:sp>
      </p:grpSp>
      <p:grpSp>
        <p:nvGrpSpPr>
          <p:cNvPr name="Group 5" id="5"/>
          <p:cNvGrpSpPr/>
          <p:nvPr/>
        </p:nvGrpSpPr>
        <p:grpSpPr>
          <a:xfrm rot="0">
            <a:off x="1427502" y="6844652"/>
            <a:ext cx="3990482" cy="1504079"/>
            <a:chOff x="0" y="0"/>
            <a:chExt cx="5320643" cy="2005439"/>
          </a:xfrm>
        </p:grpSpPr>
        <p:sp>
          <p:nvSpPr>
            <p:cNvPr name="TextBox 6" id="6"/>
            <p:cNvSpPr txBox="true"/>
            <p:nvPr/>
          </p:nvSpPr>
          <p:spPr>
            <a:xfrm rot="0">
              <a:off x="0" y="85725"/>
              <a:ext cx="5320643" cy="523875"/>
            </a:xfrm>
            <a:prstGeom prst="rect">
              <a:avLst/>
            </a:prstGeom>
          </p:spPr>
          <p:txBody>
            <a:bodyPr anchor="t" rtlCol="false" tIns="0" lIns="0" bIns="0" rIns="0">
              <a:spAutoFit/>
            </a:bodyPr>
            <a:lstStyle/>
            <a:p>
              <a:pPr algn="l" marL="0" indent="0" lvl="0">
                <a:lnSpc>
                  <a:spcPts val="2700"/>
                </a:lnSpc>
                <a:spcBef>
                  <a:spcPct val="0"/>
                </a:spcBef>
              </a:pPr>
              <a:r>
                <a:rPr lang="en-US" sz="3000" strike="noStrike" u="none">
                  <a:solidFill>
                    <a:srgbClr val="FFFFFF"/>
                  </a:solidFill>
                  <a:latin typeface="Open Sans"/>
                  <a:ea typeface="Open Sans"/>
                  <a:cs typeface="Open Sans"/>
                  <a:sym typeface="Open Sans"/>
                </a:rPr>
                <a:t>Promote Effectively</a:t>
              </a:r>
            </a:p>
          </p:txBody>
        </p:sp>
        <p:sp>
          <p:nvSpPr>
            <p:cNvPr name="TextBox 7" id="7"/>
            <p:cNvSpPr txBox="true"/>
            <p:nvPr/>
          </p:nvSpPr>
          <p:spPr>
            <a:xfrm rot="0">
              <a:off x="0" y="963616"/>
              <a:ext cx="5320643" cy="1041823"/>
            </a:xfrm>
            <a:prstGeom prst="rect">
              <a:avLst/>
            </a:prstGeom>
          </p:spPr>
          <p:txBody>
            <a:bodyPr anchor="t" rtlCol="false" tIns="0" lIns="0" bIns="0" rIns="0">
              <a:spAutoFit/>
            </a:bodyPr>
            <a:lstStyle/>
            <a:p>
              <a:pPr algn="l" marL="0" indent="0" lvl="0">
                <a:lnSpc>
                  <a:spcPts val="2089"/>
                </a:lnSpc>
                <a:spcBef>
                  <a:spcPct val="0"/>
                </a:spcBef>
              </a:pPr>
              <a:r>
                <a:rPr lang="en-US" sz="1899" strike="noStrike" u="none">
                  <a:solidFill>
                    <a:srgbClr val="FFFFFF"/>
                  </a:solidFill>
                  <a:latin typeface="Open Sans"/>
                  <a:ea typeface="Open Sans"/>
                  <a:cs typeface="Open Sans"/>
                  <a:sym typeface="Open Sans"/>
                </a:rPr>
                <a:t>Use digital channels (social media, email, ads) to build excitement leading up to the event.</a:t>
              </a:r>
            </a:p>
          </p:txBody>
        </p:sp>
      </p:grpSp>
      <p:grpSp>
        <p:nvGrpSpPr>
          <p:cNvPr name="Group 8" id="8"/>
          <p:cNvGrpSpPr/>
          <p:nvPr/>
        </p:nvGrpSpPr>
        <p:grpSpPr>
          <a:xfrm rot="0">
            <a:off x="6887676" y="3968026"/>
            <a:ext cx="3990482" cy="1246904"/>
            <a:chOff x="0" y="0"/>
            <a:chExt cx="5320643" cy="1662539"/>
          </a:xfrm>
        </p:grpSpPr>
        <p:sp>
          <p:nvSpPr>
            <p:cNvPr name="TextBox 9" id="9"/>
            <p:cNvSpPr txBox="true"/>
            <p:nvPr/>
          </p:nvSpPr>
          <p:spPr>
            <a:xfrm rot="0">
              <a:off x="0" y="85725"/>
              <a:ext cx="5320643" cy="523875"/>
            </a:xfrm>
            <a:prstGeom prst="rect">
              <a:avLst/>
            </a:prstGeom>
          </p:spPr>
          <p:txBody>
            <a:bodyPr anchor="t" rtlCol="false" tIns="0" lIns="0" bIns="0" rIns="0">
              <a:spAutoFit/>
            </a:bodyPr>
            <a:lstStyle/>
            <a:p>
              <a:pPr algn="l" marL="0" indent="0" lvl="0">
                <a:lnSpc>
                  <a:spcPts val="2700"/>
                </a:lnSpc>
                <a:spcBef>
                  <a:spcPct val="0"/>
                </a:spcBef>
              </a:pPr>
              <a:r>
                <a:rPr lang="en-US" sz="3000" strike="noStrike" u="none">
                  <a:solidFill>
                    <a:srgbClr val="FFFFFF"/>
                  </a:solidFill>
                  <a:latin typeface="Open Sans"/>
                  <a:ea typeface="Open Sans"/>
                  <a:cs typeface="Open Sans"/>
                  <a:sym typeface="Open Sans"/>
                </a:rPr>
                <a:t>Target Audience</a:t>
              </a:r>
            </a:p>
          </p:txBody>
        </p:sp>
        <p:sp>
          <p:nvSpPr>
            <p:cNvPr name="TextBox 10" id="10"/>
            <p:cNvSpPr txBox="true"/>
            <p:nvPr/>
          </p:nvSpPr>
          <p:spPr>
            <a:xfrm rot="0">
              <a:off x="0" y="963616"/>
              <a:ext cx="5320643" cy="698923"/>
            </a:xfrm>
            <a:prstGeom prst="rect">
              <a:avLst/>
            </a:prstGeom>
          </p:spPr>
          <p:txBody>
            <a:bodyPr anchor="t" rtlCol="false" tIns="0" lIns="0" bIns="0" rIns="0">
              <a:spAutoFit/>
            </a:bodyPr>
            <a:lstStyle/>
            <a:p>
              <a:pPr algn="l" marL="0" indent="0" lvl="0">
                <a:lnSpc>
                  <a:spcPts val="2089"/>
                </a:lnSpc>
                <a:spcBef>
                  <a:spcPct val="0"/>
                </a:spcBef>
              </a:pPr>
              <a:r>
                <a:rPr lang="en-US" sz="1899" strike="noStrike" u="none">
                  <a:solidFill>
                    <a:srgbClr val="FFFFFF"/>
                  </a:solidFill>
                  <a:latin typeface="Open Sans"/>
                  <a:ea typeface="Open Sans"/>
                  <a:cs typeface="Open Sans"/>
                  <a:sym typeface="Open Sans"/>
                </a:rPr>
                <a:t>Who is your event for? Tailor your promotions to their interests.</a:t>
              </a:r>
            </a:p>
          </p:txBody>
        </p:sp>
      </p:grpSp>
      <p:grpSp>
        <p:nvGrpSpPr>
          <p:cNvPr name="Group 11" id="11"/>
          <p:cNvGrpSpPr/>
          <p:nvPr/>
        </p:nvGrpSpPr>
        <p:grpSpPr>
          <a:xfrm rot="0">
            <a:off x="6887676" y="6844652"/>
            <a:ext cx="3990482" cy="1761254"/>
            <a:chOff x="0" y="0"/>
            <a:chExt cx="5320643" cy="2348339"/>
          </a:xfrm>
        </p:grpSpPr>
        <p:sp>
          <p:nvSpPr>
            <p:cNvPr name="TextBox 12" id="12"/>
            <p:cNvSpPr txBox="true"/>
            <p:nvPr/>
          </p:nvSpPr>
          <p:spPr>
            <a:xfrm rot="0">
              <a:off x="0" y="85725"/>
              <a:ext cx="5320643" cy="523875"/>
            </a:xfrm>
            <a:prstGeom prst="rect">
              <a:avLst/>
            </a:prstGeom>
          </p:spPr>
          <p:txBody>
            <a:bodyPr anchor="t" rtlCol="false" tIns="0" lIns="0" bIns="0" rIns="0">
              <a:spAutoFit/>
            </a:bodyPr>
            <a:lstStyle/>
            <a:p>
              <a:pPr algn="l" marL="0" indent="0" lvl="0">
                <a:lnSpc>
                  <a:spcPts val="2700"/>
                </a:lnSpc>
                <a:spcBef>
                  <a:spcPct val="0"/>
                </a:spcBef>
              </a:pPr>
              <a:r>
                <a:rPr lang="en-US" sz="3000" strike="noStrike" u="none">
                  <a:solidFill>
                    <a:srgbClr val="FFFFFF"/>
                  </a:solidFill>
                  <a:latin typeface="Open Sans"/>
                  <a:ea typeface="Open Sans"/>
                  <a:cs typeface="Open Sans"/>
                  <a:sym typeface="Open Sans"/>
                </a:rPr>
                <a:t>Event Execution</a:t>
              </a:r>
            </a:p>
          </p:txBody>
        </p:sp>
        <p:sp>
          <p:nvSpPr>
            <p:cNvPr name="TextBox 13" id="13"/>
            <p:cNvSpPr txBox="true"/>
            <p:nvPr/>
          </p:nvSpPr>
          <p:spPr>
            <a:xfrm rot="0">
              <a:off x="0" y="963616"/>
              <a:ext cx="5320643" cy="1384723"/>
            </a:xfrm>
            <a:prstGeom prst="rect">
              <a:avLst/>
            </a:prstGeom>
          </p:spPr>
          <p:txBody>
            <a:bodyPr anchor="t" rtlCol="false" tIns="0" lIns="0" bIns="0" rIns="0">
              <a:spAutoFit/>
            </a:bodyPr>
            <a:lstStyle/>
            <a:p>
              <a:pPr algn="l" marL="0" indent="0" lvl="0">
                <a:lnSpc>
                  <a:spcPts val="2089"/>
                </a:lnSpc>
                <a:spcBef>
                  <a:spcPct val="0"/>
                </a:spcBef>
              </a:pPr>
              <a:r>
                <a:rPr lang="en-US" sz="1899" strike="noStrike" u="none">
                  <a:solidFill>
                    <a:srgbClr val="FFFFFF"/>
                  </a:solidFill>
                  <a:latin typeface="Open Sans"/>
                  <a:ea typeface="Open Sans"/>
                  <a:cs typeface="Open Sans"/>
                  <a:sym typeface="Open Sans"/>
                </a:rPr>
                <a:t>Ensure everything runs smoothly on the day, including logistics, attendee experience, and on-brand communication.</a:t>
              </a:r>
            </a:p>
          </p:txBody>
        </p:sp>
      </p:grpSp>
      <p:sp>
        <p:nvSpPr>
          <p:cNvPr name="TextBox 14" id="14"/>
          <p:cNvSpPr txBox="true"/>
          <p:nvPr/>
        </p:nvSpPr>
        <p:spPr>
          <a:xfrm rot="0">
            <a:off x="1384300" y="1672551"/>
            <a:ext cx="14910829" cy="857250"/>
          </a:xfrm>
          <a:prstGeom prst="rect">
            <a:avLst/>
          </a:prstGeom>
        </p:spPr>
        <p:txBody>
          <a:bodyPr anchor="t" rtlCol="false" tIns="0" lIns="0" bIns="0" rIns="0">
            <a:spAutoFit/>
          </a:bodyPr>
          <a:lstStyle/>
          <a:p>
            <a:pPr algn="ctr" marL="0" indent="0" lvl="0">
              <a:lnSpc>
                <a:spcPts val="6299"/>
              </a:lnSpc>
              <a:spcBef>
                <a:spcPct val="0"/>
              </a:spcBef>
            </a:pPr>
            <a:r>
              <a:rPr lang="en-US" b="true" sz="6999" strike="noStrike" u="none">
                <a:solidFill>
                  <a:srgbClr val="FFFFFF"/>
                </a:solidFill>
                <a:latin typeface="Open Sans Bold"/>
                <a:ea typeface="Open Sans Bold"/>
                <a:cs typeface="Open Sans Bold"/>
                <a:sym typeface="Open Sans Bold"/>
              </a:rPr>
              <a:t>Planning Events &amp; Promotions</a:t>
            </a:r>
          </a:p>
        </p:txBody>
      </p:sp>
      <p:grpSp>
        <p:nvGrpSpPr>
          <p:cNvPr name="Group 15" id="15"/>
          <p:cNvGrpSpPr/>
          <p:nvPr/>
        </p:nvGrpSpPr>
        <p:grpSpPr>
          <a:xfrm rot="0">
            <a:off x="12347849" y="3968026"/>
            <a:ext cx="3990482" cy="1246904"/>
            <a:chOff x="0" y="0"/>
            <a:chExt cx="5320643" cy="1662539"/>
          </a:xfrm>
        </p:grpSpPr>
        <p:sp>
          <p:nvSpPr>
            <p:cNvPr name="TextBox 16" id="16"/>
            <p:cNvSpPr txBox="true"/>
            <p:nvPr/>
          </p:nvSpPr>
          <p:spPr>
            <a:xfrm rot="0">
              <a:off x="0" y="85725"/>
              <a:ext cx="5320643" cy="523875"/>
            </a:xfrm>
            <a:prstGeom prst="rect">
              <a:avLst/>
            </a:prstGeom>
          </p:spPr>
          <p:txBody>
            <a:bodyPr anchor="t" rtlCol="false" tIns="0" lIns="0" bIns="0" rIns="0">
              <a:spAutoFit/>
            </a:bodyPr>
            <a:lstStyle/>
            <a:p>
              <a:pPr algn="l" marL="0" indent="0" lvl="0">
                <a:lnSpc>
                  <a:spcPts val="2700"/>
                </a:lnSpc>
                <a:spcBef>
                  <a:spcPct val="0"/>
                </a:spcBef>
              </a:pPr>
              <a:r>
                <a:rPr lang="en-US" sz="3000" strike="noStrike" u="none">
                  <a:solidFill>
                    <a:srgbClr val="FFFFFF"/>
                  </a:solidFill>
                  <a:latin typeface="Open Sans"/>
                  <a:ea typeface="Open Sans"/>
                  <a:cs typeface="Open Sans"/>
                  <a:sym typeface="Open Sans"/>
                </a:rPr>
                <a:t>Budget &amp; Resources</a:t>
              </a:r>
            </a:p>
          </p:txBody>
        </p:sp>
        <p:sp>
          <p:nvSpPr>
            <p:cNvPr name="TextBox 17" id="17"/>
            <p:cNvSpPr txBox="true"/>
            <p:nvPr/>
          </p:nvSpPr>
          <p:spPr>
            <a:xfrm rot="0">
              <a:off x="0" y="963616"/>
              <a:ext cx="5320643" cy="698923"/>
            </a:xfrm>
            <a:prstGeom prst="rect">
              <a:avLst/>
            </a:prstGeom>
          </p:spPr>
          <p:txBody>
            <a:bodyPr anchor="t" rtlCol="false" tIns="0" lIns="0" bIns="0" rIns="0">
              <a:spAutoFit/>
            </a:bodyPr>
            <a:lstStyle/>
            <a:p>
              <a:pPr algn="l" marL="0" indent="0" lvl="0">
                <a:lnSpc>
                  <a:spcPts val="2089"/>
                </a:lnSpc>
                <a:spcBef>
                  <a:spcPct val="0"/>
                </a:spcBef>
              </a:pPr>
              <a:r>
                <a:rPr lang="en-US" sz="1899" strike="noStrike" u="none">
                  <a:solidFill>
                    <a:srgbClr val="FFFFFF"/>
                  </a:solidFill>
                  <a:latin typeface="Open Sans"/>
                  <a:ea typeface="Open Sans"/>
                  <a:cs typeface="Open Sans"/>
                  <a:sym typeface="Open Sans"/>
                </a:rPr>
                <a:t>Determine the budget and allocate resources wisely.</a:t>
              </a:r>
            </a:p>
          </p:txBody>
        </p:sp>
      </p:grpSp>
      <p:grpSp>
        <p:nvGrpSpPr>
          <p:cNvPr name="Group 18" id="18"/>
          <p:cNvGrpSpPr/>
          <p:nvPr/>
        </p:nvGrpSpPr>
        <p:grpSpPr>
          <a:xfrm rot="0">
            <a:off x="12347849" y="6844652"/>
            <a:ext cx="3990482" cy="1466932"/>
            <a:chOff x="0" y="0"/>
            <a:chExt cx="5320643" cy="1955909"/>
          </a:xfrm>
        </p:grpSpPr>
        <p:sp>
          <p:nvSpPr>
            <p:cNvPr name="TextBox 19" id="19"/>
            <p:cNvSpPr txBox="true"/>
            <p:nvPr/>
          </p:nvSpPr>
          <p:spPr>
            <a:xfrm rot="0">
              <a:off x="0" y="85725"/>
              <a:ext cx="5320643" cy="474345"/>
            </a:xfrm>
            <a:prstGeom prst="rect">
              <a:avLst/>
            </a:prstGeom>
          </p:spPr>
          <p:txBody>
            <a:bodyPr anchor="t" rtlCol="false" tIns="0" lIns="0" bIns="0" rIns="0">
              <a:spAutoFit/>
            </a:bodyPr>
            <a:lstStyle/>
            <a:p>
              <a:pPr algn="l" marL="0" indent="0" lvl="0">
                <a:lnSpc>
                  <a:spcPts val="2497"/>
                </a:lnSpc>
                <a:spcBef>
                  <a:spcPct val="0"/>
                </a:spcBef>
              </a:pPr>
              <a:r>
                <a:rPr lang="en-US" sz="2775" strike="noStrike" u="none">
                  <a:solidFill>
                    <a:srgbClr val="FFFFFF"/>
                  </a:solidFill>
                  <a:latin typeface="Open Sans"/>
                  <a:ea typeface="Open Sans"/>
                  <a:cs typeface="Open Sans"/>
                  <a:sym typeface="Open Sans"/>
                </a:rPr>
                <a:t>Write your agenda point</a:t>
              </a:r>
            </a:p>
          </p:txBody>
        </p:sp>
        <p:sp>
          <p:nvSpPr>
            <p:cNvPr name="TextBox 20" id="20"/>
            <p:cNvSpPr txBox="true"/>
            <p:nvPr/>
          </p:nvSpPr>
          <p:spPr>
            <a:xfrm rot="0">
              <a:off x="0" y="914086"/>
              <a:ext cx="5320643" cy="1041823"/>
            </a:xfrm>
            <a:prstGeom prst="rect">
              <a:avLst/>
            </a:prstGeom>
          </p:spPr>
          <p:txBody>
            <a:bodyPr anchor="t" rtlCol="false" tIns="0" lIns="0" bIns="0" rIns="0">
              <a:spAutoFit/>
            </a:bodyPr>
            <a:lstStyle/>
            <a:p>
              <a:pPr algn="l" marL="0" indent="0" lvl="0">
                <a:lnSpc>
                  <a:spcPts val="2089"/>
                </a:lnSpc>
                <a:spcBef>
                  <a:spcPct val="0"/>
                </a:spcBef>
              </a:pPr>
              <a:r>
                <a:rPr lang="en-US" sz="1899" strike="noStrike" u="none">
                  <a:solidFill>
                    <a:srgbClr val="FFFFFF"/>
                  </a:solidFill>
                  <a:latin typeface="Open Sans"/>
                  <a:ea typeface="Open Sans"/>
                  <a:cs typeface="Open Sans"/>
                  <a:sym typeface="Open Sans"/>
                </a:rPr>
                <a:t>Follow up with attendees, share event highlights on social media, and measure your event’s success.</a:t>
              </a:r>
            </a:p>
          </p:txBody>
        </p:sp>
      </p:grpSp>
      <p:sp>
        <p:nvSpPr>
          <p:cNvPr name="AutoShape 21" id="21"/>
          <p:cNvSpPr/>
          <p:nvPr/>
        </p:nvSpPr>
        <p:spPr>
          <a:xfrm>
            <a:off x="1275102" y="6019218"/>
            <a:ext cx="15737795" cy="0"/>
          </a:xfrm>
          <a:prstGeom prst="line">
            <a:avLst/>
          </a:prstGeom>
          <a:ln cap="flat" w="19050">
            <a:solidFill>
              <a:srgbClr val="ACE646"/>
            </a:solidFill>
            <a:prstDash val="solid"/>
            <a:headEnd type="none" len="sm" w="sm"/>
            <a:tailEnd type="none" len="sm" w="sm"/>
          </a:ln>
        </p:spPr>
      </p:sp>
      <p:grpSp>
        <p:nvGrpSpPr>
          <p:cNvPr name="Group 22" id="22"/>
          <p:cNvGrpSpPr/>
          <p:nvPr/>
        </p:nvGrpSpPr>
        <p:grpSpPr>
          <a:xfrm rot="0">
            <a:off x="1028700" y="9239250"/>
            <a:ext cx="16230600" cy="697812"/>
            <a:chOff x="0" y="0"/>
            <a:chExt cx="21640800" cy="930416"/>
          </a:xfrm>
        </p:grpSpPr>
        <p:sp>
          <p:nvSpPr>
            <p:cNvPr name="AutoShape 23" id="23"/>
            <p:cNvSpPr/>
            <p:nvPr/>
          </p:nvSpPr>
          <p:spPr>
            <a:xfrm>
              <a:off x="0" y="12700"/>
              <a:ext cx="21640800" cy="0"/>
            </a:xfrm>
            <a:prstGeom prst="line">
              <a:avLst/>
            </a:prstGeom>
            <a:ln cap="flat" w="25400">
              <a:solidFill>
                <a:srgbClr val="90CA26"/>
              </a:solidFill>
              <a:prstDash val="solid"/>
              <a:headEnd type="none" len="sm" w="sm"/>
              <a:tailEnd type="none" len="sm" w="sm"/>
            </a:ln>
          </p:spPr>
        </p:sp>
        <p:sp>
          <p:nvSpPr>
            <p:cNvPr name="Freeform 24" id="24"/>
            <p:cNvSpPr/>
            <p:nvPr/>
          </p:nvSpPr>
          <p:spPr>
            <a:xfrm flipH="false" flipV="false" rot="0">
              <a:off x="20292307" y="12700"/>
              <a:ext cx="1343408" cy="917716"/>
            </a:xfrm>
            <a:custGeom>
              <a:avLst/>
              <a:gdLst/>
              <a:ahLst/>
              <a:cxnLst/>
              <a:rect r="r" b="b" t="t" l="l"/>
              <a:pathLst>
                <a:path h="917716" w="1343408">
                  <a:moveTo>
                    <a:pt x="0" y="0"/>
                  </a:moveTo>
                  <a:lnTo>
                    <a:pt x="1343408" y="0"/>
                  </a:lnTo>
                  <a:lnTo>
                    <a:pt x="1343408" y="917716"/>
                  </a:lnTo>
                  <a:lnTo>
                    <a:pt x="0" y="917716"/>
                  </a:lnTo>
                  <a:lnTo>
                    <a:pt x="0" y="0"/>
                  </a:lnTo>
                  <a:close/>
                </a:path>
              </a:pathLst>
            </a:custGeom>
            <a:blipFill>
              <a:blip r:embed="rId3"/>
              <a:stretch>
                <a:fillRect l="0" t="0" r="0" b="0"/>
              </a:stretch>
            </a:blipFill>
          </p:spPr>
        </p:sp>
      </p:grpSp>
      <p:sp>
        <p:nvSpPr>
          <p:cNvPr name="AutoShape 25" id="25"/>
          <p:cNvSpPr/>
          <p:nvPr/>
        </p:nvSpPr>
        <p:spPr>
          <a:xfrm>
            <a:off x="1181100" y="9401175"/>
            <a:ext cx="16230600" cy="0"/>
          </a:xfrm>
          <a:prstGeom prst="line">
            <a:avLst/>
          </a:prstGeom>
          <a:ln cap="flat" w="19050">
            <a:solidFill>
              <a:srgbClr val="90CA26"/>
            </a:solidFill>
            <a:prstDash val="solid"/>
            <a:headEnd type="none" len="sm" w="sm"/>
            <a:tailEnd type="none" len="sm" w="sm"/>
          </a:ln>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3C6E00"/>
        </a:solidFill>
      </p:bgPr>
    </p:bg>
    <p:spTree>
      <p:nvGrpSpPr>
        <p:cNvPr id="1" name=""/>
        <p:cNvGrpSpPr/>
        <p:nvPr/>
      </p:nvGrpSpPr>
      <p:grpSpPr>
        <a:xfrm>
          <a:off x="0" y="0"/>
          <a:ext cx="0" cy="0"/>
          <a:chOff x="0" y="0"/>
          <a:chExt cx="0" cy="0"/>
        </a:xfrm>
      </p:grpSpPr>
      <p:grpSp>
        <p:nvGrpSpPr>
          <p:cNvPr name="Group 2" id="2"/>
          <p:cNvGrpSpPr/>
          <p:nvPr/>
        </p:nvGrpSpPr>
        <p:grpSpPr>
          <a:xfrm rot="0">
            <a:off x="1028700" y="9239250"/>
            <a:ext cx="16230600" cy="697812"/>
            <a:chOff x="0" y="0"/>
            <a:chExt cx="21640800" cy="930416"/>
          </a:xfrm>
        </p:grpSpPr>
        <p:sp>
          <p:nvSpPr>
            <p:cNvPr name="AutoShape 3" id="3"/>
            <p:cNvSpPr/>
            <p:nvPr/>
          </p:nvSpPr>
          <p:spPr>
            <a:xfrm>
              <a:off x="0" y="12700"/>
              <a:ext cx="21640800" cy="0"/>
            </a:xfrm>
            <a:prstGeom prst="line">
              <a:avLst/>
            </a:prstGeom>
            <a:ln cap="flat" w="25400">
              <a:solidFill>
                <a:srgbClr val="90CA26"/>
              </a:solidFill>
              <a:prstDash val="solid"/>
              <a:headEnd type="none" len="sm" w="sm"/>
              <a:tailEnd type="none" len="sm" w="sm"/>
            </a:ln>
          </p:spPr>
        </p:sp>
        <p:sp>
          <p:nvSpPr>
            <p:cNvPr name="Freeform 4" id="4"/>
            <p:cNvSpPr/>
            <p:nvPr/>
          </p:nvSpPr>
          <p:spPr>
            <a:xfrm flipH="false" flipV="false" rot="0">
              <a:off x="20292307" y="12700"/>
              <a:ext cx="1343408" cy="917716"/>
            </a:xfrm>
            <a:custGeom>
              <a:avLst/>
              <a:gdLst/>
              <a:ahLst/>
              <a:cxnLst/>
              <a:rect r="r" b="b" t="t" l="l"/>
              <a:pathLst>
                <a:path h="917716" w="1343408">
                  <a:moveTo>
                    <a:pt x="0" y="0"/>
                  </a:moveTo>
                  <a:lnTo>
                    <a:pt x="1343408" y="0"/>
                  </a:lnTo>
                  <a:lnTo>
                    <a:pt x="1343408" y="917716"/>
                  </a:lnTo>
                  <a:lnTo>
                    <a:pt x="0" y="917716"/>
                  </a:lnTo>
                  <a:lnTo>
                    <a:pt x="0" y="0"/>
                  </a:lnTo>
                  <a:close/>
                </a:path>
              </a:pathLst>
            </a:custGeom>
            <a:blipFill>
              <a:blip r:embed="rId2"/>
              <a:stretch>
                <a:fillRect l="0" t="0" r="0" b="0"/>
              </a:stretch>
            </a:blipFill>
          </p:spPr>
        </p:sp>
      </p:grpSp>
      <p:sp>
        <p:nvSpPr>
          <p:cNvPr name="TextBox 5" id="5"/>
          <p:cNvSpPr txBox="true"/>
          <p:nvPr/>
        </p:nvSpPr>
        <p:spPr>
          <a:xfrm rot="0">
            <a:off x="1028700" y="1028700"/>
            <a:ext cx="6178882" cy="2438400"/>
          </a:xfrm>
          <a:prstGeom prst="rect">
            <a:avLst/>
          </a:prstGeom>
        </p:spPr>
        <p:txBody>
          <a:bodyPr anchor="t" rtlCol="false" tIns="0" lIns="0" bIns="0" rIns="0">
            <a:spAutoFit/>
          </a:bodyPr>
          <a:lstStyle/>
          <a:p>
            <a:pPr algn="l" marL="0" indent="0" lvl="0">
              <a:lnSpc>
                <a:spcPts val="9600"/>
              </a:lnSpc>
              <a:spcBef>
                <a:spcPct val="0"/>
              </a:spcBef>
            </a:pPr>
            <a:r>
              <a:rPr lang="en-US" b="true" sz="8000">
                <a:solidFill>
                  <a:srgbClr val="FFFFFF"/>
                </a:solidFill>
                <a:latin typeface="Open Sans Bold"/>
                <a:ea typeface="Open Sans Bold"/>
                <a:cs typeface="Open Sans Bold"/>
                <a:sym typeface="Open Sans Bold"/>
              </a:rPr>
              <a:t>Monitoring Success</a:t>
            </a:r>
          </a:p>
        </p:txBody>
      </p:sp>
      <p:sp>
        <p:nvSpPr>
          <p:cNvPr name="TextBox 6" id="6"/>
          <p:cNvSpPr txBox="true"/>
          <p:nvPr/>
        </p:nvSpPr>
        <p:spPr>
          <a:xfrm rot="0">
            <a:off x="1028700" y="4072890"/>
            <a:ext cx="5532090" cy="3112770"/>
          </a:xfrm>
          <a:prstGeom prst="rect">
            <a:avLst/>
          </a:prstGeom>
        </p:spPr>
        <p:txBody>
          <a:bodyPr anchor="t" rtlCol="false" tIns="0" lIns="0" bIns="0" rIns="0">
            <a:spAutoFit/>
          </a:bodyPr>
          <a:lstStyle/>
          <a:p>
            <a:pPr algn="l" marL="604519" indent="-302260" lvl="1">
              <a:lnSpc>
                <a:spcPts val="4199"/>
              </a:lnSpc>
              <a:buFont typeface="Arial"/>
              <a:buChar char="•"/>
            </a:pPr>
            <a:r>
              <a:rPr lang="en-US" sz="2799">
                <a:solidFill>
                  <a:srgbClr val="FFFFFF"/>
                </a:solidFill>
                <a:latin typeface="Open Sans"/>
                <a:ea typeface="Open Sans"/>
                <a:cs typeface="Open Sans"/>
                <a:sym typeface="Open Sans"/>
              </a:rPr>
              <a:t>Track performance using analytics</a:t>
            </a:r>
          </a:p>
          <a:p>
            <a:pPr algn="l" marL="604519" indent="-302260" lvl="1">
              <a:lnSpc>
                <a:spcPts val="4199"/>
              </a:lnSpc>
              <a:buFont typeface="Arial"/>
              <a:buChar char="•"/>
            </a:pPr>
            <a:r>
              <a:rPr lang="en-US" sz="2799">
                <a:solidFill>
                  <a:srgbClr val="FFFFFF"/>
                </a:solidFill>
                <a:latin typeface="Open Sans"/>
                <a:ea typeface="Open Sans"/>
                <a:cs typeface="Open Sans"/>
                <a:sym typeface="Open Sans"/>
              </a:rPr>
              <a:t>Adjust strategies based on data</a:t>
            </a:r>
          </a:p>
          <a:p>
            <a:pPr algn="l" marL="604519" indent="-302260" lvl="1">
              <a:lnSpc>
                <a:spcPts val="4199"/>
              </a:lnSpc>
              <a:spcBef>
                <a:spcPct val="0"/>
              </a:spcBef>
              <a:buFont typeface="Arial"/>
              <a:buChar char="•"/>
            </a:pPr>
            <a:r>
              <a:rPr lang="en-US" sz="2799">
                <a:solidFill>
                  <a:srgbClr val="FFFFFF"/>
                </a:solidFill>
                <a:latin typeface="Open Sans"/>
                <a:ea typeface="Open Sans"/>
                <a:cs typeface="Open Sans"/>
                <a:sym typeface="Open Sans"/>
              </a:rPr>
              <a:t>Record and report your findings accordingly</a:t>
            </a:r>
          </a:p>
        </p:txBody>
      </p:sp>
      <p:grpSp>
        <p:nvGrpSpPr>
          <p:cNvPr name="Group 7" id="7"/>
          <p:cNvGrpSpPr/>
          <p:nvPr/>
        </p:nvGrpSpPr>
        <p:grpSpPr>
          <a:xfrm rot="0">
            <a:off x="7918440" y="3079413"/>
            <a:ext cx="10061878" cy="5991513"/>
            <a:chOff x="0" y="0"/>
            <a:chExt cx="13415837" cy="7988684"/>
          </a:xfrm>
        </p:grpSpPr>
        <p:sp>
          <p:nvSpPr>
            <p:cNvPr name="Freeform 8" id="8"/>
            <p:cNvSpPr/>
            <p:nvPr/>
          </p:nvSpPr>
          <p:spPr>
            <a:xfrm flipH="false" flipV="false" rot="0">
              <a:off x="0" y="0"/>
              <a:ext cx="13415837" cy="7988684"/>
            </a:xfrm>
            <a:custGeom>
              <a:avLst/>
              <a:gdLst/>
              <a:ahLst/>
              <a:cxnLst/>
              <a:rect r="r" b="b" t="t" l="l"/>
              <a:pathLst>
                <a:path h="7988684" w="13415837">
                  <a:moveTo>
                    <a:pt x="0" y="0"/>
                  </a:moveTo>
                  <a:lnTo>
                    <a:pt x="13415837" y="0"/>
                  </a:lnTo>
                  <a:lnTo>
                    <a:pt x="13415837" y="7988684"/>
                  </a:lnTo>
                  <a:lnTo>
                    <a:pt x="0" y="7988684"/>
                  </a:lnTo>
                  <a:lnTo>
                    <a:pt x="0" y="0"/>
                  </a:lnTo>
                  <a:close/>
                </a:path>
              </a:pathLst>
            </a:custGeom>
            <a:blipFill>
              <a:blip r:embed="rId3"/>
              <a:stretch>
                <a:fillRect l="0" t="0" r="0" b="0"/>
              </a:stretch>
            </a:blipFill>
          </p:spPr>
        </p:sp>
      </p:grpSp>
      <p:grpSp>
        <p:nvGrpSpPr>
          <p:cNvPr name="Group 9" id="9"/>
          <p:cNvGrpSpPr/>
          <p:nvPr/>
        </p:nvGrpSpPr>
        <p:grpSpPr>
          <a:xfrm rot="0">
            <a:off x="6879261" y="1028700"/>
            <a:ext cx="3493771" cy="7070446"/>
            <a:chOff x="0" y="0"/>
            <a:chExt cx="4658361" cy="9427261"/>
          </a:xfrm>
        </p:grpSpPr>
        <p:sp>
          <p:nvSpPr>
            <p:cNvPr name="Freeform 10" id="10"/>
            <p:cNvSpPr/>
            <p:nvPr/>
          </p:nvSpPr>
          <p:spPr>
            <a:xfrm flipH="false" flipV="false" rot="0">
              <a:off x="0" y="0"/>
              <a:ext cx="4658361" cy="9427261"/>
            </a:xfrm>
            <a:custGeom>
              <a:avLst/>
              <a:gdLst/>
              <a:ahLst/>
              <a:cxnLst/>
              <a:rect r="r" b="b" t="t" l="l"/>
              <a:pathLst>
                <a:path h="9427261" w="4658361">
                  <a:moveTo>
                    <a:pt x="0" y="0"/>
                  </a:moveTo>
                  <a:lnTo>
                    <a:pt x="4658361" y="0"/>
                  </a:lnTo>
                  <a:lnTo>
                    <a:pt x="4658361" y="9427261"/>
                  </a:lnTo>
                  <a:lnTo>
                    <a:pt x="0" y="9427261"/>
                  </a:lnTo>
                  <a:lnTo>
                    <a:pt x="0" y="0"/>
                  </a:lnTo>
                  <a:close/>
                </a:path>
              </a:pathLst>
            </a:custGeom>
            <a:blipFill>
              <a:blip r:embed="rId4"/>
              <a:stretch>
                <a:fillRect l="0" t="0" r="0"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6EA"/>
        </a:solidFill>
      </p:bgPr>
    </p:bg>
    <p:spTree>
      <p:nvGrpSpPr>
        <p:cNvPr id="1" name=""/>
        <p:cNvGrpSpPr/>
        <p:nvPr/>
      </p:nvGrpSpPr>
      <p:grpSpPr>
        <a:xfrm>
          <a:off x="0" y="0"/>
          <a:ext cx="0" cy="0"/>
          <a:chOff x="0" y="0"/>
          <a:chExt cx="0" cy="0"/>
        </a:xfrm>
      </p:grpSpPr>
      <p:grpSp>
        <p:nvGrpSpPr>
          <p:cNvPr name="Group 2" id="2"/>
          <p:cNvGrpSpPr/>
          <p:nvPr/>
        </p:nvGrpSpPr>
        <p:grpSpPr>
          <a:xfrm rot="0">
            <a:off x="1028700" y="9239250"/>
            <a:ext cx="16230600" cy="697812"/>
            <a:chOff x="0" y="0"/>
            <a:chExt cx="21640800" cy="930416"/>
          </a:xfrm>
        </p:grpSpPr>
        <p:sp>
          <p:nvSpPr>
            <p:cNvPr name="AutoShape 3" id="3"/>
            <p:cNvSpPr/>
            <p:nvPr/>
          </p:nvSpPr>
          <p:spPr>
            <a:xfrm>
              <a:off x="0" y="12700"/>
              <a:ext cx="21640800" cy="0"/>
            </a:xfrm>
            <a:prstGeom prst="line">
              <a:avLst/>
            </a:prstGeom>
            <a:ln cap="flat" w="25400">
              <a:solidFill>
                <a:srgbClr val="90CA26"/>
              </a:solidFill>
              <a:prstDash val="solid"/>
              <a:headEnd type="none" len="sm" w="sm"/>
              <a:tailEnd type="none" len="sm" w="sm"/>
            </a:ln>
          </p:spPr>
        </p:sp>
        <p:sp>
          <p:nvSpPr>
            <p:cNvPr name="Freeform 4" id="4"/>
            <p:cNvSpPr/>
            <p:nvPr/>
          </p:nvSpPr>
          <p:spPr>
            <a:xfrm flipH="false" flipV="false" rot="0">
              <a:off x="20292307" y="12700"/>
              <a:ext cx="1343408" cy="917716"/>
            </a:xfrm>
            <a:custGeom>
              <a:avLst/>
              <a:gdLst/>
              <a:ahLst/>
              <a:cxnLst/>
              <a:rect r="r" b="b" t="t" l="l"/>
              <a:pathLst>
                <a:path h="917716" w="1343408">
                  <a:moveTo>
                    <a:pt x="0" y="0"/>
                  </a:moveTo>
                  <a:lnTo>
                    <a:pt x="1343408" y="0"/>
                  </a:lnTo>
                  <a:lnTo>
                    <a:pt x="1343408" y="917716"/>
                  </a:lnTo>
                  <a:lnTo>
                    <a:pt x="0" y="917716"/>
                  </a:lnTo>
                  <a:lnTo>
                    <a:pt x="0" y="0"/>
                  </a:lnTo>
                  <a:close/>
                </a:path>
              </a:pathLst>
            </a:custGeom>
            <a:blipFill>
              <a:blip r:embed="rId2"/>
              <a:stretch>
                <a:fillRect l="0" t="0" r="0" b="0"/>
              </a:stretch>
            </a:blipFill>
          </p:spPr>
        </p:sp>
      </p:grpSp>
      <p:grpSp>
        <p:nvGrpSpPr>
          <p:cNvPr name="Group 5" id="5"/>
          <p:cNvGrpSpPr/>
          <p:nvPr/>
        </p:nvGrpSpPr>
        <p:grpSpPr>
          <a:xfrm rot="0">
            <a:off x="7947025" y="1827936"/>
            <a:ext cx="1520190" cy="152019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8541" t="-21975" r="-78039" b="-52672"/>
              </a:stretch>
            </a:blipFill>
          </p:spPr>
        </p:sp>
      </p:grpSp>
      <p:grpSp>
        <p:nvGrpSpPr>
          <p:cNvPr name="Group 7" id="7"/>
          <p:cNvGrpSpPr/>
          <p:nvPr/>
        </p:nvGrpSpPr>
        <p:grpSpPr>
          <a:xfrm rot="0">
            <a:off x="7947025" y="4594989"/>
            <a:ext cx="1520190" cy="1520190"/>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0" r="0" b="0"/>
              </a:stretch>
            </a:blipFill>
          </p:spPr>
        </p:sp>
      </p:grpSp>
      <p:grpSp>
        <p:nvGrpSpPr>
          <p:cNvPr name="Group 9" id="9"/>
          <p:cNvGrpSpPr/>
          <p:nvPr/>
        </p:nvGrpSpPr>
        <p:grpSpPr>
          <a:xfrm rot="0">
            <a:off x="7947025" y="7362042"/>
            <a:ext cx="1520190" cy="152019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79" t="0" r="-79" b="0"/>
              </a:stretch>
            </a:blipFill>
          </p:spPr>
        </p:sp>
      </p:grpSp>
      <p:sp>
        <p:nvSpPr>
          <p:cNvPr name="TextBox 11" id="11"/>
          <p:cNvSpPr txBox="true"/>
          <p:nvPr/>
        </p:nvSpPr>
        <p:spPr>
          <a:xfrm rot="0">
            <a:off x="1028700" y="1028700"/>
            <a:ext cx="5489017" cy="3657600"/>
          </a:xfrm>
          <a:prstGeom prst="rect">
            <a:avLst/>
          </a:prstGeom>
        </p:spPr>
        <p:txBody>
          <a:bodyPr anchor="t" rtlCol="false" tIns="0" lIns="0" bIns="0" rIns="0">
            <a:spAutoFit/>
          </a:bodyPr>
          <a:lstStyle/>
          <a:p>
            <a:pPr algn="l" marL="0" indent="0" lvl="0">
              <a:lnSpc>
                <a:spcPts val="9600"/>
              </a:lnSpc>
              <a:spcBef>
                <a:spcPct val="0"/>
              </a:spcBef>
            </a:pPr>
            <a:r>
              <a:rPr lang="en-US" b="true" sz="8000">
                <a:solidFill>
                  <a:srgbClr val="3C6E00"/>
                </a:solidFill>
                <a:latin typeface="Open Sans Bold"/>
                <a:ea typeface="Open Sans Bold"/>
                <a:cs typeface="Open Sans Bold"/>
                <a:sym typeface="Open Sans Bold"/>
              </a:rPr>
              <a:t>My Marketing Journey</a:t>
            </a:r>
          </a:p>
        </p:txBody>
      </p:sp>
      <p:sp>
        <p:nvSpPr>
          <p:cNvPr name="TextBox 12" id="12"/>
          <p:cNvSpPr txBox="true"/>
          <p:nvPr/>
        </p:nvSpPr>
        <p:spPr>
          <a:xfrm rot="0">
            <a:off x="9817339" y="1000125"/>
            <a:ext cx="5737761" cy="450215"/>
          </a:xfrm>
          <a:prstGeom prst="rect">
            <a:avLst/>
          </a:prstGeom>
        </p:spPr>
        <p:txBody>
          <a:bodyPr anchor="t" rtlCol="false" tIns="0" lIns="0" bIns="0" rIns="0">
            <a:spAutoFit/>
          </a:bodyPr>
          <a:lstStyle/>
          <a:p>
            <a:pPr algn="l" marL="0" indent="0" lvl="0">
              <a:lnSpc>
                <a:spcPts val="3639"/>
              </a:lnSpc>
              <a:spcBef>
                <a:spcPct val="0"/>
              </a:spcBef>
            </a:pPr>
            <a:r>
              <a:rPr lang="en-US" b="true" sz="2799">
                <a:solidFill>
                  <a:srgbClr val="000000"/>
                </a:solidFill>
                <a:latin typeface="Open Sans Bold"/>
                <a:ea typeface="Open Sans Bold"/>
                <a:cs typeface="Open Sans Bold"/>
                <a:sym typeface="Open Sans Bold"/>
              </a:rPr>
              <a:t>Freelancing: VISCO Agency</a:t>
            </a:r>
          </a:p>
        </p:txBody>
      </p:sp>
      <p:sp>
        <p:nvSpPr>
          <p:cNvPr name="TextBox 13" id="13"/>
          <p:cNvSpPr txBox="true"/>
          <p:nvPr/>
        </p:nvSpPr>
        <p:spPr>
          <a:xfrm rot="0">
            <a:off x="9817339" y="1770786"/>
            <a:ext cx="7441961" cy="1577340"/>
          </a:xfrm>
          <a:prstGeom prst="rect">
            <a:avLst/>
          </a:prstGeom>
        </p:spPr>
        <p:txBody>
          <a:bodyPr anchor="t" rtlCol="false" tIns="0" lIns="0" bIns="0" rIns="0">
            <a:spAutoFit/>
          </a:bodyPr>
          <a:lstStyle/>
          <a:p>
            <a:pPr algn="l" marL="0" indent="0" lvl="0">
              <a:lnSpc>
                <a:spcPts val="3150"/>
              </a:lnSpc>
              <a:spcBef>
                <a:spcPct val="0"/>
              </a:spcBef>
            </a:pPr>
            <a:r>
              <a:rPr lang="en-US" sz="2100">
                <a:solidFill>
                  <a:srgbClr val="000000"/>
                </a:solidFill>
                <a:latin typeface="Open Sans"/>
                <a:ea typeface="Open Sans"/>
                <a:cs typeface="Open Sans"/>
                <a:sym typeface="Open Sans"/>
              </a:rPr>
              <a:t>During my freelancing period, I built and managed over 10 websites for SMEs, developing their brand identity and enhancing their digital presence with effective SEO strategies and engaging designs.</a:t>
            </a:r>
          </a:p>
        </p:txBody>
      </p:sp>
      <p:sp>
        <p:nvSpPr>
          <p:cNvPr name="TextBox 14" id="14"/>
          <p:cNvSpPr txBox="true"/>
          <p:nvPr/>
        </p:nvSpPr>
        <p:spPr>
          <a:xfrm rot="0">
            <a:off x="9817339" y="3744969"/>
            <a:ext cx="5737761" cy="450215"/>
          </a:xfrm>
          <a:prstGeom prst="rect">
            <a:avLst/>
          </a:prstGeom>
        </p:spPr>
        <p:txBody>
          <a:bodyPr anchor="t" rtlCol="false" tIns="0" lIns="0" bIns="0" rIns="0">
            <a:spAutoFit/>
          </a:bodyPr>
          <a:lstStyle/>
          <a:p>
            <a:pPr algn="l" marL="0" indent="0" lvl="0">
              <a:lnSpc>
                <a:spcPts val="3639"/>
              </a:lnSpc>
              <a:spcBef>
                <a:spcPct val="0"/>
              </a:spcBef>
            </a:pPr>
            <a:r>
              <a:rPr lang="en-US" b="true" sz="2799">
                <a:solidFill>
                  <a:srgbClr val="000000"/>
                </a:solidFill>
                <a:latin typeface="Open Sans Bold"/>
                <a:ea typeface="Open Sans Bold"/>
                <a:cs typeface="Open Sans Bold"/>
                <a:sym typeface="Open Sans Bold"/>
              </a:rPr>
              <a:t>Employment: Merrion Centre</a:t>
            </a:r>
          </a:p>
        </p:txBody>
      </p:sp>
      <p:sp>
        <p:nvSpPr>
          <p:cNvPr name="TextBox 15" id="15"/>
          <p:cNvSpPr txBox="true"/>
          <p:nvPr/>
        </p:nvSpPr>
        <p:spPr>
          <a:xfrm rot="0">
            <a:off x="9817339" y="4515630"/>
            <a:ext cx="7441961" cy="1577340"/>
          </a:xfrm>
          <a:prstGeom prst="rect">
            <a:avLst/>
          </a:prstGeom>
        </p:spPr>
        <p:txBody>
          <a:bodyPr anchor="t" rtlCol="false" tIns="0" lIns="0" bIns="0" rIns="0">
            <a:spAutoFit/>
          </a:bodyPr>
          <a:lstStyle/>
          <a:p>
            <a:pPr algn="l" marL="0" indent="0" lvl="0">
              <a:lnSpc>
                <a:spcPts val="3150"/>
              </a:lnSpc>
              <a:spcBef>
                <a:spcPct val="0"/>
              </a:spcBef>
            </a:pPr>
            <a:r>
              <a:rPr lang="en-US" sz="2100">
                <a:solidFill>
                  <a:srgbClr val="000000"/>
                </a:solidFill>
                <a:latin typeface="Open Sans"/>
                <a:ea typeface="Open Sans"/>
                <a:cs typeface="Open Sans"/>
                <a:sym typeface="Open Sans"/>
              </a:rPr>
              <a:t>As a Marketing Coordinator at Town Centre Securities, I successfully led several high-impact campaigns, including boosting footfall at the Merrion Centre by 15% through targeted digital marketing efforts.</a:t>
            </a:r>
          </a:p>
        </p:txBody>
      </p:sp>
      <p:sp>
        <p:nvSpPr>
          <p:cNvPr name="TextBox 16" id="16"/>
          <p:cNvSpPr txBox="true"/>
          <p:nvPr/>
        </p:nvSpPr>
        <p:spPr>
          <a:xfrm rot="0">
            <a:off x="9817339" y="6534231"/>
            <a:ext cx="5737761" cy="450215"/>
          </a:xfrm>
          <a:prstGeom prst="rect">
            <a:avLst/>
          </a:prstGeom>
        </p:spPr>
        <p:txBody>
          <a:bodyPr anchor="t" rtlCol="false" tIns="0" lIns="0" bIns="0" rIns="0">
            <a:spAutoFit/>
          </a:bodyPr>
          <a:lstStyle/>
          <a:p>
            <a:pPr algn="l" marL="0" indent="0" lvl="0">
              <a:lnSpc>
                <a:spcPts val="3639"/>
              </a:lnSpc>
              <a:spcBef>
                <a:spcPct val="0"/>
              </a:spcBef>
            </a:pPr>
            <a:r>
              <a:rPr lang="en-US" b="true" sz="2799">
                <a:solidFill>
                  <a:srgbClr val="000000"/>
                </a:solidFill>
                <a:latin typeface="Open Sans Bold"/>
                <a:ea typeface="Open Sans Bold"/>
                <a:cs typeface="Open Sans Bold"/>
                <a:sym typeface="Open Sans Bold"/>
              </a:rPr>
              <a:t>Volunteering: Brontë Birthplace</a:t>
            </a:r>
          </a:p>
        </p:txBody>
      </p:sp>
      <p:sp>
        <p:nvSpPr>
          <p:cNvPr name="TextBox 17" id="17"/>
          <p:cNvSpPr txBox="true"/>
          <p:nvPr/>
        </p:nvSpPr>
        <p:spPr>
          <a:xfrm rot="0">
            <a:off x="9817339" y="7304892"/>
            <a:ext cx="7441961" cy="1577340"/>
          </a:xfrm>
          <a:prstGeom prst="rect">
            <a:avLst/>
          </a:prstGeom>
        </p:spPr>
        <p:txBody>
          <a:bodyPr anchor="t" rtlCol="false" tIns="0" lIns="0" bIns="0" rIns="0">
            <a:spAutoFit/>
          </a:bodyPr>
          <a:lstStyle/>
          <a:p>
            <a:pPr algn="l" marL="0" indent="0" lvl="0">
              <a:lnSpc>
                <a:spcPts val="3150"/>
              </a:lnSpc>
              <a:spcBef>
                <a:spcPct val="0"/>
              </a:spcBef>
            </a:pPr>
            <a:r>
              <a:rPr lang="en-US" sz="2100">
                <a:solidFill>
                  <a:srgbClr val="000000"/>
                </a:solidFill>
                <a:latin typeface="Open Sans"/>
                <a:ea typeface="Open Sans"/>
                <a:cs typeface="Open Sans"/>
                <a:sym typeface="Open Sans"/>
              </a:rPr>
              <a:t>In my volunteer role at Brontë Birthplace, I designed and manage their website, using digital marketing strategies to raise awareness and engage the community, while leading all marketing and communications activities.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DAGS9mIzMps</dc:identifier>
  <dcterms:modified xsi:type="dcterms:W3CDTF">2011-08-01T06:04:30Z</dcterms:modified>
  <cp:revision>1</cp:revision>
  <dc:title>Marketing Presentation</dc:title>
</cp:coreProperties>
</file>